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notesSlides/notesSlide5.xml" ContentType="application/vnd.openxmlformats-officedocument.presentationml.notesSlide+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0"/>
  </p:notesMasterIdLst>
  <p:sldIdLst>
    <p:sldId id="256" r:id="rId2"/>
    <p:sldId id="257" r:id="rId3"/>
    <p:sldId id="260" r:id="rId4"/>
    <p:sldId id="266" r:id="rId5"/>
    <p:sldId id="265" r:id="rId6"/>
    <p:sldId id="259" r:id="rId7"/>
    <p:sldId id="258" r:id="rId8"/>
    <p:sldId id="261" r:id="rId9"/>
    <p:sldId id="262" r:id="rId10"/>
    <p:sldId id="263" r:id="rId11"/>
    <p:sldId id="264" r:id="rId12"/>
    <p:sldId id="268" r:id="rId13"/>
    <p:sldId id="271" r:id="rId14"/>
    <p:sldId id="269" r:id="rId15"/>
    <p:sldId id="267" r:id="rId16"/>
    <p:sldId id="270" r:id="rId17"/>
    <p:sldId id="272" r:id="rId18"/>
    <p:sldId id="273"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65B"/>
    <a:srgbClr val="0A34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2" autoAdjust="0"/>
    <p:restoredTop sz="94660"/>
  </p:normalViewPr>
  <p:slideViewPr>
    <p:cSldViewPr snapToGrid="0">
      <p:cViewPr varScale="1">
        <p:scale>
          <a:sx n="107" d="100"/>
          <a:sy n="107" d="100"/>
        </p:scale>
        <p:origin x="198" y="492"/>
      </p:cViewPr>
      <p:guideLst/>
    </p:cSldViewPr>
  </p:slideViewPr>
  <p:notesTextViewPr>
    <p:cViewPr>
      <p:scale>
        <a:sx n="1" d="1"/>
        <a:sy n="1" d="1"/>
      </p:scale>
      <p:origin x="0" y="0"/>
    </p:cViewPr>
  </p:notesTextViewPr>
  <p:notesViewPr>
    <p:cSldViewPr snapToGrid="0">
      <p:cViewPr varScale="1">
        <p:scale>
          <a:sx n="53" d="100"/>
          <a:sy n="53" d="100"/>
        </p:scale>
        <p:origin x="264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4E20E-DFE2-4BD8-93EE-7CFA2DD1DB24}" type="datetimeFigureOut">
              <a:rPr lang="en-US" smtClean="0"/>
              <a:t>1/25/2017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AE9CC-0DCA-44AC-8FB1-12BA8975BC2E}" type="slidenum">
              <a:rPr lang="en-US" smtClean="0"/>
              <a:t>‹#›</a:t>
            </a:fld>
            <a:endParaRPr lang="en-US"/>
          </a:p>
        </p:txBody>
      </p:sp>
    </p:spTree>
    <p:extLst>
      <p:ext uri="{BB962C8B-B14F-4D97-AF65-F5344CB8AC3E}">
        <p14:creationId xmlns:p14="http://schemas.microsoft.com/office/powerpoint/2010/main" val="327263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more than 50 years, thousands of high school youth from all across the country have travelled to Washington, DC each summer to partake in the preeminent 4‑H citizenship and leadership experience—Citizenship Washington Focus.</a:t>
            </a:r>
          </a:p>
          <a:p>
            <a:endParaRPr lang="en-US" dirty="0" smtClean="0"/>
          </a:p>
          <a:p>
            <a:r>
              <a:rPr lang="en-US" dirty="0" smtClean="0"/>
              <a:t>CWF is more than just another DC field trip – 4‑H’ers learn essential civic leadership skills and leave with the tools that will allow them to bring about real change in their communities.</a:t>
            </a:r>
          </a:p>
          <a:p>
            <a:endParaRPr lang="en-US" dirty="0"/>
          </a:p>
          <a:p>
            <a:r>
              <a:rPr lang="en-US" dirty="0" smtClean="0"/>
              <a:t>Let’s take a look at what a typical CWF Conference looks like…</a:t>
            </a:r>
            <a:endParaRPr lang="en-US" dirty="0"/>
          </a:p>
        </p:txBody>
      </p:sp>
      <p:sp>
        <p:nvSpPr>
          <p:cNvPr id="4" name="Slide Number Placeholder 3"/>
          <p:cNvSpPr>
            <a:spLocks noGrp="1"/>
          </p:cNvSpPr>
          <p:nvPr>
            <p:ph type="sldNum" sz="quarter" idx="10"/>
          </p:nvPr>
        </p:nvSpPr>
        <p:spPr/>
        <p:txBody>
          <a:bodyPr/>
          <a:lstStyle/>
          <a:p>
            <a:fld id="{EFFAE9CC-0DCA-44AC-8FB1-12BA8975BC2E}" type="slidenum">
              <a:rPr lang="en-US" smtClean="0"/>
              <a:t>6</a:t>
            </a:fld>
            <a:endParaRPr lang="en-US"/>
          </a:p>
        </p:txBody>
      </p:sp>
    </p:spTree>
    <p:extLst>
      <p:ext uri="{BB962C8B-B14F-4D97-AF65-F5344CB8AC3E}">
        <p14:creationId xmlns:p14="http://schemas.microsoft.com/office/powerpoint/2010/main" val="945556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8397"/>
          </a:xfrm>
        </p:spPr>
        <p:txBody>
          <a:bodyPr/>
          <a:lstStyle/>
          <a:p>
            <a:r>
              <a:rPr lang="en-US" b="1" dirty="0"/>
              <a:t>Brainstorm Community Issues </a:t>
            </a:r>
            <a:r>
              <a:rPr lang="en-US" dirty="0"/>
              <a:t>–Explore the media, talk with people, connect with </a:t>
            </a:r>
            <a:r>
              <a:rPr lang="en-US" dirty="0" smtClean="0"/>
              <a:t>decision makers</a:t>
            </a:r>
          </a:p>
          <a:p>
            <a:r>
              <a:rPr lang="en-US" b="1" dirty="0" smtClean="0"/>
              <a:t>Select </a:t>
            </a:r>
            <a:r>
              <a:rPr lang="en-US" b="1" dirty="0"/>
              <a:t>a Strategy </a:t>
            </a:r>
            <a:r>
              <a:rPr lang="en-US" dirty="0"/>
              <a:t>– Focus on a goal for your group within the larger issue, choose a project, set </a:t>
            </a:r>
            <a:r>
              <a:rPr lang="en-US" dirty="0" smtClean="0"/>
              <a:t>a goal </a:t>
            </a:r>
            <a:r>
              <a:rPr lang="en-US" dirty="0"/>
              <a:t>and write it down</a:t>
            </a:r>
          </a:p>
          <a:p>
            <a:r>
              <a:rPr lang="en-US" b="1" dirty="0"/>
              <a:t>Engage the community</a:t>
            </a:r>
          </a:p>
          <a:p>
            <a:r>
              <a:rPr lang="en-US" b="1" dirty="0" smtClean="0"/>
              <a:t>Create </a:t>
            </a:r>
            <a:r>
              <a:rPr lang="en-US" b="1" dirty="0"/>
              <a:t>an Action Plan – </a:t>
            </a:r>
            <a:r>
              <a:rPr lang="en-US" dirty="0"/>
              <a:t>list steps to follow to reach your goal, delegate responsibilities to </a:t>
            </a:r>
            <a:r>
              <a:rPr lang="en-US" dirty="0" smtClean="0"/>
              <a:t>team members</a:t>
            </a:r>
            <a:r>
              <a:rPr lang="en-US" dirty="0"/>
              <a:t>, plan a budget and decide what resources are needed</a:t>
            </a:r>
          </a:p>
          <a:p>
            <a:r>
              <a:rPr lang="en-US" b="1" dirty="0"/>
              <a:t>Identify strategies to involve others</a:t>
            </a:r>
          </a:p>
          <a:p>
            <a:r>
              <a:rPr lang="en-US" b="1" dirty="0"/>
              <a:t>Deal with obstacles and do problem solving</a:t>
            </a:r>
            <a:r>
              <a:rPr lang="en-US" dirty="0"/>
              <a:t>, evaluate along the way</a:t>
            </a:r>
          </a:p>
          <a:p>
            <a:r>
              <a:rPr lang="en-US" b="1" dirty="0"/>
              <a:t>Share your results</a:t>
            </a:r>
            <a:r>
              <a:rPr lang="en-US" dirty="0"/>
              <a:t> – include reflections from the group and from those served by your </a:t>
            </a:r>
            <a:r>
              <a:rPr lang="en-US" dirty="0" smtClean="0"/>
              <a:t>project through </a:t>
            </a:r>
            <a:r>
              <a:rPr lang="en-US" dirty="0"/>
              <a:t>print, video and media</a:t>
            </a:r>
          </a:p>
          <a:p>
            <a:r>
              <a:rPr lang="en-US" b="1" dirty="0"/>
              <a:t>Celebrate your success and tell your story</a:t>
            </a:r>
            <a:r>
              <a:rPr lang="en-US" dirty="0"/>
              <a:t>.</a:t>
            </a:r>
          </a:p>
        </p:txBody>
      </p:sp>
      <p:sp>
        <p:nvSpPr>
          <p:cNvPr id="4" name="Slide Number Placeholder 3"/>
          <p:cNvSpPr>
            <a:spLocks noGrp="1"/>
          </p:cNvSpPr>
          <p:nvPr>
            <p:ph type="sldNum" sz="quarter" idx="10"/>
          </p:nvPr>
        </p:nvSpPr>
        <p:spPr/>
        <p:txBody>
          <a:bodyPr/>
          <a:lstStyle/>
          <a:p>
            <a:fld id="{EFFAE9CC-0DCA-44AC-8FB1-12BA8975BC2E}" type="slidenum">
              <a:rPr lang="en-US" smtClean="0"/>
              <a:t>18</a:t>
            </a:fld>
            <a:endParaRPr lang="en-US"/>
          </a:p>
        </p:txBody>
      </p:sp>
    </p:spTree>
    <p:extLst>
      <p:ext uri="{BB962C8B-B14F-4D97-AF65-F5344CB8AC3E}">
        <p14:creationId xmlns:p14="http://schemas.microsoft.com/office/powerpoint/2010/main" val="409424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FAE9CC-0DCA-44AC-8FB1-12BA8975BC2E}" type="slidenum">
              <a:rPr lang="en-US" smtClean="0"/>
              <a:t>10</a:t>
            </a:fld>
            <a:endParaRPr lang="en-US"/>
          </a:p>
        </p:txBody>
      </p:sp>
    </p:spTree>
    <p:extLst>
      <p:ext uri="{BB962C8B-B14F-4D97-AF65-F5344CB8AC3E}">
        <p14:creationId xmlns:p14="http://schemas.microsoft.com/office/powerpoint/2010/main" val="403640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FAE9CC-0DCA-44AC-8FB1-12BA8975BC2E}" type="slidenum">
              <a:rPr lang="en-US" smtClean="0"/>
              <a:t>11</a:t>
            </a:fld>
            <a:endParaRPr lang="en-US"/>
          </a:p>
        </p:txBody>
      </p:sp>
    </p:spTree>
    <p:extLst>
      <p:ext uri="{BB962C8B-B14F-4D97-AF65-F5344CB8AC3E}">
        <p14:creationId xmlns:p14="http://schemas.microsoft.com/office/powerpoint/2010/main" val="2030939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8397"/>
          </a:xfrm>
        </p:spPr>
        <p:txBody>
          <a:bodyPr/>
          <a:lstStyle/>
          <a:p>
            <a:r>
              <a:rPr lang="en-US" b="1" dirty="0"/>
              <a:t>Brainstorm Community Issues </a:t>
            </a:r>
            <a:r>
              <a:rPr lang="en-US" dirty="0"/>
              <a:t>–Explore the media, talk with people, connect with </a:t>
            </a:r>
            <a:r>
              <a:rPr lang="en-US" dirty="0" smtClean="0"/>
              <a:t>decision makers</a:t>
            </a:r>
          </a:p>
          <a:p>
            <a:r>
              <a:rPr lang="en-US" b="1" dirty="0" smtClean="0"/>
              <a:t>Select </a:t>
            </a:r>
            <a:r>
              <a:rPr lang="en-US" b="1" dirty="0"/>
              <a:t>a Strategy </a:t>
            </a:r>
            <a:r>
              <a:rPr lang="en-US" dirty="0"/>
              <a:t>– Focus on a goal for your group within the larger issue, choose a project, set </a:t>
            </a:r>
            <a:r>
              <a:rPr lang="en-US" dirty="0" smtClean="0"/>
              <a:t>a goal </a:t>
            </a:r>
            <a:r>
              <a:rPr lang="en-US" dirty="0"/>
              <a:t>and write it down</a:t>
            </a:r>
          </a:p>
          <a:p>
            <a:r>
              <a:rPr lang="en-US" b="1" dirty="0"/>
              <a:t>Engage the community</a:t>
            </a:r>
          </a:p>
          <a:p>
            <a:r>
              <a:rPr lang="en-US" b="1" dirty="0" smtClean="0"/>
              <a:t>Create </a:t>
            </a:r>
            <a:r>
              <a:rPr lang="en-US" b="1" dirty="0"/>
              <a:t>an Action Plan – </a:t>
            </a:r>
            <a:r>
              <a:rPr lang="en-US" dirty="0"/>
              <a:t>list steps to follow to reach your goal, delegate responsibilities to </a:t>
            </a:r>
            <a:r>
              <a:rPr lang="en-US" dirty="0" smtClean="0"/>
              <a:t>team members</a:t>
            </a:r>
            <a:r>
              <a:rPr lang="en-US" dirty="0"/>
              <a:t>, plan a budget and decide what resources are needed</a:t>
            </a:r>
          </a:p>
          <a:p>
            <a:r>
              <a:rPr lang="en-US" b="1" dirty="0"/>
              <a:t>Identify strategies to involve others</a:t>
            </a:r>
          </a:p>
          <a:p>
            <a:r>
              <a:rPr lang="en-US" b="1" dirty="0"/>
              <a:t>Deal with obstacles and do problem solving</a:t>
            </a:r>
            <a:r>
              <a:rPr lang="en-US" dirty="0"/>
              <a:t>, evaluate along the way</a:t>
            </a:r>
          </a:p>
          <a:p>
            <a:r>
              <a:rPr lang="en-US" b="1" dirty="0"/>
              <a:t>Share your results</a:t>
            </a:r>
            <a:r>
              <a:rPr lang="en-US" dirty="0"/>
              <a:t> – include reflections from the group and from those served by your </a:t>
            </a:r>
            <a:r>
              <a:rPr lang="en-US" dirty="0" smtClean="0"/>
              <a:t>project through </a:t>
            </a:r>
            <a:r>
              <a:rPr lang="en-US" dirty="0"/>
              <a:t>print, video and media</a:t>
            </a:r>
          </a:p>
          <a:p>
            <a:r>
              <a:rPr lang="en-US" b="1" dirty="0"/>
              <a:t>Celebrate your success and tell your story</a:t>
            </a:r>
            <a:r>
              <a:rPr lang="en-US" dirty="0"/>
              <a:t>.</a:t>
            </a:r>
          </a:p>
        </p:txBody>
      </p:sp>
      <p:sp>
        <p:nvSpPr>
          <p:cNvPr id="4" name="Slide Number Placeholder 3"/>
          <p:cNvSpPr>
            <a:spLocks noGrp="1"/>
          </p:cNvSpPr>
          <p:nvPr>
            <p:ph type="sldNum" sz="quarter" idx="10"/>
          </p:nvPr>
        </p:nvSpPr>
        <p:spPr/>
        <p:txBody>
          <a:bodyPr/>
          <a:lstStyle/>
          <a:p>
            <a:fld id="{EFFAE9CC-0DCA-44AC-8FB1-12BA8975BC2E}" type="slidenum">
              <a:rPr lang="en-US" smtClean="0"/>
              <a:t>12</a:t>
            </a:fld>
            <a:endParaRPr lang="en-US"/>
          </a:p>
        </p:txBody>
      </p:sp>
    </p:spTree>
    <p:extLst>
      <p:ext uri="{BB962C8B-B14F-4D97-AF65-F5344CB8AC3E}">
        <p14:creationId xmlns:p14="http://schemas.microsoft.com/office/powerpoint/2010/main" val="2373688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8397"/>
          </a:xfrm>
        </p:spPr>
        <p:txBody>
          <a:bodyPr/>
          <a:lstStyle/>
          <a:p>
            <a:r>
              <a:rPr lang="en-US" b="1" dirty="0"/>
              <a:t>Brainstorm Community Issues </a:t>
            </a:r>
            <a:r>
              <a:rPr lang="en-US" dirty="0"/>
              <a:t>–Explore the media, talk with people, connect with </a:t>
            </a:r>
            <a:r>
              <a:rPr lang="en-US" dirty="0" smtClean="0"/>
              <a:t>decision makers</a:t>
            </a:r>
          </a:p>
          <a:p>
            <a:r>
              <a:rPr lang="en-US" b="1" dirty="0" smtClean="0"/>
              <a:t>Select </a:t>
            </a:r>
            <a:r>
              <a:rPr lang="en-US" b="1" dirty="0"/>
              <a:t>a Strategy </a:t>
            </a:r>
            <a:r>
              <a:rPr lang="en-US" dirty="0"/>
              <a:t>– Focus on a goal for your group within the larger issue, choose a project, set </a:t>
            </a:r>
            <a:r>
              <a:rPr lang="en-US" dirty="0" smtClean="0"/>
              <a:t>a goal </a:t>
            </a:r>
            <a:r>
              <a:rPr lang="en-US" dirty="0"/>
              <a:t>and write it down</a:t>
            </a:r>
          </a:p>
          <a:p>
            <a:r>
              <a:rPr lang="en-US" b="1" dirty="0"/>
              <a:t>Engage the community</a:t>
            </a:r>
          </a:p>
          <a:p>
            <a:r>
              <a:rPr lang="en-US" b="1" dirty="0" smtClean="0"/>
              <a:t>Create </a:t>
            </a:r>
            <a:r>
              <a:rPr lang="en-US" b="1" dirty="0"/>
              <a:t>an Action Plan – </a:t>
            </a:r>
            <a:r>
              <a:rPr lang="en-US" dirty="0"/>
              <a:t>list steps to follow to reach your goal, delegate responsibilities to </a:t>
            </a:r>
            <a:r>
              <a:rPr lang="en-US" dirty="0" smtClean="0"/>
              <a:t>team members</a:t>
            </a:r>
            <a:r>
              <a:rPr lang="en-US" dirty="0"/>
              <a:t>, plan a budget and decide what resources are needed</a:t>
            </a:r>
          </a:p>
          <a:p>
            <a:r>
              <a:rPr lang="en-US" b="1" dirty="0"/>
              <a:t>Identify strategies to involve others</a:t>
            </a:r>
          </a:p>
          <a:p>
            <a:r>
              <a:rPr lang="en-US" b="1" dirty="0"/>
              <a:t>Deal with obstacles and do problem solving</a:t>
            </a:r>
            <a:r>
              <a:rPr lang="en-US" dirty="0"/>
              <a:t>, evaluate along the way</a:t>
            </a:r>
          </a:p>
          <a:p>
            <a:r>
              <a:rPr lang="en-US" b="1" dirty="0"/>
              <a:t>Share your results</a:t>
            </a:r>
            <a:r>
              <a:rPr lang="en-US" dirty="0"/>
              <a:t> – include reflections from the group and from those served by your </a:t>
            </a:r>
            <a:r>
              <a:rPr lang="en-US" dirty="0" smtClean="0"/>
              <a:t>project through </a:t>
            </a:r>
            <a:r>
              <a:rPr lang="en-US" dirty="0"/>
              <a:t>print, video and media</a:t>
            </a:r>
          </a:p>
          <a:p>
            <a:r>
              <a:rPr lang="en-US" b="1" dirty="0"/>
              <a:t>Celebrate your success and tell your story</a:t>
            </a:r>
            <a:r>
              <a:rPr lang="en-US" dirty="0"/>
              <a:t>.</a:t>
            </a:r>
          </a:p>
        </p:txBody>
      </p:sp>
      <p:sp>
        <p:nvSpPr>
          <p:cNvPr id="4" name="Slide Number Placeholder 3"/>
          <p:cNvSpPr>
            <a:spLocks noGrp="1"/>
          </p:cNvSpPr>
          <p:nvPr>
            <p:ph type="sldNum" sz="quarter" idx="10"/>
          </p:nvPr>
        </p:nvSpPr>
        <p:spPr/>
        <p:txBody>
          <a:bodyPr/>
          <a:lstStyle/>
          <a:p>
            <a:fld id="{EFFAE9CC-0DCA-44AC-8FB1-12BA8975BC2E}" type="slidenum">
              <a:rPr lang="en-US" smtClean="0"/>
              <a:t>13</a:t>
            </a:fld>
            <a:endParaRPr lang="en-US"/>
          </a:p>
        </p:txBody>
      </p:sp>
    </p:spTree>
    <p:extLst>
      <p:ext uri="{BB962C8B-B14F-4D97-AF65-F5344CB8AC3E}">
        <p14:creationId xmlns:p14="http://schemas.microsoft.com/office/powerpoint/2010/main" val="24000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8397"/>
          </a:xfrm>
        </p:spPr>
        <p:txBody>
          <a:bodyPr/>
          <a:lstStyle/>
          <a:p>
            <a:r>
              <a:rPr lang="en-US" b="1" dirty="0"/>
              <a:t>Brainstorm Community Issues </a:t>
            </a:r>
            <a:r>
              <a:rPr lang="en-US" dirty="0"/>
              <a:t>–Explore the media, talk with people, connect with </a:t>
            </a:r>
            <a:r>
              <a:rPr lang="en-US" dirty="0" smtClean="0"/>
              <a:t>decision makers</a:t>
            </a:r>
          </a:p>
          <a:p>
            <a:r>
              <a:rPr lang="en-US" b="1" dirty="0" smtClean="0"/>
              <a:t>Select </a:t>
            </a:r>
            <a:r>
              <a:rPr lang="en-US" b="1" dirty="0"/>
              <a:t>a Strategy </a:t>
            </a:r>
            <a:r>
              <a:rPr lang="en-US" dirty="0"/>
              <a:t>– Focus on a goal for your group within the larger issue, choose a project, set </a:t>
            </a:r>
            <a:r>
              <a:rPr lang="en-US" dirty="0" smtClean="0"/>
              <a:t>a goal </a:t>
            </a:r>
            <a:r>
              <a:rPr lang="en-US" dirty="0"/>
              <a:t>and write it down</a:t>
            </a:r>
          </a:p>
          <a:p>
            <a:r>
              <a:rPr lang="en-US" b="1" dirty="0"/>
              <a:t>Engage the community</a:t>
            </a:r>
          </a:p>
          <a:p>
            <a:r>
              <a:rPr lang="en-US" b="1" dirty="0" smtClean="0"/>
              <a:t>Create </a:t>
            </a:r>
            <a:r>
              <a:rPr lang="en-US" b="1" dirty="0"/>
              <a:t>an Action Plan – </a:t>
            </a:r>
            <a:r>
              <a:rPr lang="en-US" dirty="0"/>
              <a:t>list steps to follow to reach your goal, delegate responsibilities to </a:t>
            </a:r>
            <a:r>
              <a:rPr lang="en-US" dirty="0" smtClean="0"/>
              <a:t>team members</a:t>
            </a:r>
            <a:r>
              <a:rPr lang="en-US" dirty="0"/>
              <a:t>, plan a budget and decide what resources are needed</a:t>
            </a:r>
          </a:p>
          <a:p>
            <a:r>
              <a:rPr lang="en-US" b="1" dirty="0"/>
              <a:t>Identify strategies to involve others</a:t>
            </a:r>
          </a:p>
          <a:p>
            <a:r>
              <a:rPr lang="en-US" b="1" dirty="0"/>
              <a:t>Deal with obstacles and do problem solving</a:t>
            </a:r>
            <a:r>
              <a:rPr lang="en-US" dirty="0"/>
              <a:t>, evaluate along the way</a:t>
            </a:r>
          </a:p>
          <a:p>
            <a:r>
              <a:rPr lang="en-US" b="1" dirty="0"/>
              <a:t>Share your results</a:t>
            </a:r>
            <a:r>
              <a:rPr lang="en-US" dirty="0"/>
              <a:t> – include reflections from the group and from those served by your </a:t>
            </a:r>
            <a:r>
              <a:rPr lang="en-US" dirty="0" smtClean="0"/>
              <a:t>project through </a:t>
            </a:r>
            <a:r>
              <a:rPr lang="en-US" dirty="0"/>
              <a:t>print, video and media</a:t>
            </a:r>
          </a:p>
          <a:p>
            <a:r>
              <a:rPr lang="en-US" b="1" dirty="0"/>
              <a:t>Celebrate your success and tell your story</a:t>
            </a:r>
            <a:r>
              <a:rPr lang="en-US" dirty="0"/>
              <a:t>.</a:t>
            </a:r>
          </a:p>
        </p:txBody>
      </p:sp>
      <p:sp>
        <p:nvSpPr>
          <p:cNvPr id="4" name="Slide Number Placeholder 3"/>
          <p:cNvSpPr>
            <a:spLocks noGrp="1"/>
          </p:cNvSpPr>
          <p:nvPr>
            <p:ph type="sldNum" sz="quarter" idx="10"/>
          </p:nvPr>
        </p:nvSpPr>
        <p:spPr/>
        <p:txBody>
          <a:bodyPr/>
          <a:lstStyle/>
          <a:p>
            <a:fld id="{EFFAE9CC-0DCA-44AC-8FB1-12BA8975BC2E}" type="slidenum">
              <a:rPr lang="en-US" smtClean="0"/>
              <a:t>14</a:t>
            </a:fld>
            <a:endParaRPr lang="en-US"/>
          </a:p>
        </p:txBody>
      </p:sp>
    </p:spTree>
    <p:extLst>
      <p:ext uri="{BB962C8B-B14F-4D97-AF65-F5344CB8AC3E}">
        <p14:creationId xmlns:p14="http://schemas.microsoft.com/office/powerpoint/2010/main" val="4113062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8397"/>
          </a:xfrm>
        </p:spPr>
        <p:txBody>
          <a:bodyPr/>
          <a:lstStyle/>
          <a:p>
            <a:r>
              <a:rPr lang="en-US" b="1" dirty="0"/>
              <a:t>Brainstorm Community Issues </a:t>
            </a:r>
            <a:r>
              <a:rPr lang="en-US" dirty="0"/>
              <a:t>–Explore the media, talk with people, connect with </a:t>
            </a:r>
            <a:r>
              <a:rPr lang="en-US" dirty="0" smtClean="0"/>
              <a:t>decision makers</a:t>
            </a:r>
          </a:p>
          <a:p>
            <a:r>
              <a:rPr lang="en-US" b="1" dirty="0" smtClean="0"/>
              <a:t>Select </a:t>
            </a:r>
            <a:r>
              <a:rPr lang="en-US" b="1" dirty="0"/>
              <a:t>a Strategy </a:t>
            </a:r>
            <a:r>
              <a:rPr lang="en-US" dirty="0"/>
              <a:t>– Focus on a goal for your group within the larger issue, choose a project, set </a:t>
            </a:r>
            <a:r>
              <a:rPr lang="en-US" dirty="0" smtClean="0"/>
              <a:t>a goal </a:t>
            </a:r>
            <a:r>
              <a:rPr lang="en-US" dirty="0"/>
              <a:t>and write it down</a:t>
            </a:r>
          </a:p>
          <a:p>
            <a:r>
              <a:rPr lang="en-US" b="1" dirty="0"/>
              <a:t>Engage the community</a:t>
            </a:r>
          </a:p>
          <a:p>
            <a:r>
              <a:rPr lang="en-US" b="1" dirty="0" smtClean="0"/>
              <a:t>Create </a:t>
            </a:r>
            <a:r>
              <a:rPr lang="en-US" b="1" dirty="0"/>
              <a:t>an Action Plan – </a:t>
            </a:r>
            <a:r>
              <a:rPr lang="en-US" dirty="0"/>
              <a:t>list steps to follow to reach your goal, delegate responsibilities to </a:t>
            </a:r>
            <a:r>
              <a:rPr lang="en-US" dirty="0" smtClean="0"/>
              <a:t>team members</a:t>
            </a:r>
            <a:r>
              <a:rPr lang="en-US" dirty="0"/>
              <a:t>, plan a budget and decide what resources are needed</a:t>
            </a:r>
          </a:p>
          <a:p>
            <a:r>
              <a:rPr lang="en-US" b="1" dirty="0"/>
              <a:t>Identify strategies to involve others</a:t>
            </a:r>
          </a:p>
          <a:p>
            <a:r>
              <a:rPr lang="en-US" b="1" dirty="0"/>
              <a:t>Deal with obstacles and do problem solving</a:t>
            </a:r>
            <a:r>
              <a:rPr lang="en-US" dirty="0"/>
              <a:t>, evaluate along the way</a:t>
            </a:r>
          </a:p>
          <a:p>
            <a:r>
              <a:rPr lang="en-US" b="1" dirty="0"/>
              <a:t>Share your results</a:t>
            </a:r>
            <a:r>
              <a:rPr lang="en-US" dirty="0"/>
              <a:t> – include reflections from the group and from those served by your </a:t>
            </a:r>
            <a:r>
              <a:rPr lang="en-US" dirty="0" smtClean="0"/>
              <a:t>project through </a:t>
            </a:r>
            <a:r>
              <a:rPr lang="en-US" dirty="0"/>
              <a:t>print, video and media</a:t>
            </a:r>
          </a:p>
          <a:p>
            <a:r>
              <a:rPr lang="en-US" b="1" dirty="0"/>
              <a:t>Celebrate your success and tell your story</a:t>
            </a:r>
            <a:r>
              <a:rPr lang="en-US" dirty="0"/>
              <a:t>.</a:t>
            </a:r>
          </a:p>
        </p:txBody>
      </p:sp>
      <p:sp>
        <p:nvSpPr>
          <p:cNvPr id="4" name="Slide Number Placeholder 3"/>
          <p:cNvSpPr>
            <a:spLocks noGrp="1"/>
          </p:cNvSpPr>
          <p:nvPr>
            <p:ph type="sldNum" sz="quarter" idx="10"/>
          </p:nvPr>
        </p:nvSpPr>
        <p:spPr/>
        <p:txBody>
          <a:bodyPr/>
          <a:lstStyle/>
          <a:p>
            <a:fld id="{EFFAE9CC-0DCA-44AC-8FB1-12BA8975BC2E}" type="slidenum">
              <a:rPr lang="en-US" smtClean="0"/>
              <a:t>15</a:t>
            </a:fld>
            <a:endParaRPr lang="en-US"/>
          </a:p>
        </p:txBody>
      </p:sp>
    </p:spTree>
    <p:extLst>
      <p:ext uri="{BB962C8B-B14F-4D97-AF65-F5344CB8AC3E}">
        <p14:creationId xmlns:p14="http://schemas.microsoft.com/office/powerpoint/2010/main" val="3238507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8397"/>
          </a:xfrm>
        </p:spPr>
        <p:txBody>
          <a:bodyPr/>
          <a:lstStyle/>
          <a:p>
            <a:r>
              <a:rPr lang="en-US" b="1" dirty="0"/>
              <a:t>Brainstorm Community Issues </a:t>
            </a:r>
            <a:r>
              <a:rPr lang="en-US" dirty="0"/>
              <a:t>–Explore the media, talk with people, connect with </a:t>
            </a:r>
            <a:r>
              <a:rPr lang="en-US" dirty="0" smtClean="0"/>
              <a:t>decision makers</a:t>
            </a:r>
          </a:p>
          <a:p>
            <a:r>
              <a:rPr lang="en-US" b="1" dirty="0" smtClean="0"/>
              <a:t>Select </a:t>
            </a:r>
            <a:r>
              <a:rPr lang="en-US" b="1" dirty="0"/>
              <a:t>a Strategy </a:t>
            </a:r>
            <a:r>
              <a:rPr lang="en-US" dirty="0"/>
              <a:t>– Focus on a goal for your group within the larger issue, choose a project, set </a:t>
            </a:r>
            <a:r>
              <a:rPr lang="en-US" dirty="0" smtClean="0"/>
              <a:t>a goal </a:t>
            </a:r>
            <a:r>
              <a:rPr lang="en-US" dirty="0"/>
              <a:t>and write it down</a:t>
            </a:r>
          </a:p>
          <a:p>
            <a:r>
              <a:rPr lang="en-US" b="1" dirty="0"/>
              <a:t>Engage the community</a:t>
            </a:r>
          </a:p>
          <a:p>
            <a:r>
              <a:rPr lang="en-US" b="1" dirty="0" smtClean="0"/>
              <a:t>Create </a:t>
            </a:r>
            <a:r>
              <a:rPr lang="en-US" b="1" dirty="0"/>
              <a:t>an Action Plan – </a:t>
            </a:r>
            <a:r>
              <a:rPr lang="en-US" dirty="0"/>
              <a:t>list steps to follow to reach your goal, delegate responsibilities to </a:t>
            </a:r>
            <a:r>
              <a:rPr lang="en-US" dirty="0" smtClean="0"/>
              <a:t>team members</a:t>
            </a:r>
            <a:r>
              <a:rPr lang="en-US" dirty="0"/>
              <a:t>, plan a budget and decide what resources are needed</a:t>
            </a:r>
          </a:p>
          <a:p>
            <a:r>
              <a:rPr lang="en-US" b="1" dirty="0"/>
              <a:t>Identify strategies to involve others</a:t>
            </a:r>
          </a:p>
          <a:p>
            <a:r>
              <a:rPr lang="en-US" b="1" dirty="0"/>
              <a:t>Deal with obstacles and do problem solving</a:t>
            </a:r>
            <a:r>
              <a:rPr lang="en-US" dirty="0"/>
              <a:t>, evaluate along the way</a:t>
            </a:r>
          </a:p>
          <a:p>
            <a:r>
              <a:rPr lang="en-US" b="1" dirty="0"/>
              <a:t>Share your results</a:t>
            </a:r>
            <a:r>
              <a:rPr lang="en-US" dirty="0"/>
              <a:t> – include reflections from the group and from those served by your </a:t>
            </a:r>
            <a:r>
              <a:rPr lang="en-US" dirty="0" smtClean="0"/>
              <a:t>project through </a:t>
            </a:r>
            <a:r>
              <a:rPr lang="en-US" dirty="0"/>
              <a:t>print, video and media</a:t>
            </a:r>
          </a:p>
          <a:p>
            <a:r>
              <a:rPr lang="en-US" b="1" dirty="0"/>
              <a:t>Celebrate your success and tell your story</a:t>
            </a:r>
            <a:r>
              <a:rPr lang="en-US" dirty="0"/>
              <a:t>.</a:t>
            </a:r>
          </a:p>
        </p:txBody>
      </p:sp>
      <p:sp>
        <p:nvSpPr>
          <p:cNvPr id="4" name="Slide Number Placeholder 3"/>
          <p:cNvSpPr>
            <a:spLocks noGrp="1"/>
          </p:cNvSpPr>
          <p:nvPr>
            <p:ph type="sldNum" sz="quarter" idx="10"/>
          </p:nvPr>
        </p:nvSpPr>
        <p:spPr/>
        <p:txBody>
          <a:bodyPr/>
          <a:lstStyle/>
          <a:p>
            <a:fld id="{EFFAE9CC-0DCA-44AC-8FB1-12BA8975BC2E}" type="slidenum">
              <a:rPr lang="en-US" smtClean="0"/>
              <a:t>16</a:t>
            </a:fld>
            <a:endParaRPr lang="en-US"/>
          </a:p>
        </p:txBody>
      </p:sp>
    </p:spTree>
    <p:extLst>
      <p:ext uri="{BB962C8B-B14F-4D97-AF65-F5344CB8AC3E}">
        <p14:creationId xmlns:p14="http://schemas.microsoft.com/office/powerpoint/2010/main" val="3586121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2818397"/>
          </a:xfrm>
        </p:spPr>
        <p:txBody>
          <a:bodyPr/>
          <a:lstStyle/>
          <a:p>
            <a:r>
              <a:rPr lang="en-US" b="1" dirty="0"/>
              <a:t>Brainstorm Community Issues </a:t>
            </a:r>
            <a:r>
              <a:rPr lang="en-US" dirty="0"/>
              <a:t>–Explore the media, talk with people, connect with </a:t>
            </a:r>
            <a:r>
              <a:rPr lang="en-US" dirty="0" smtClean="0"/>
              <a:t>decision makers</a:t>
            </a:r>
          </a:p>
          <a:p>
            <a:r>
              <a:rPr lang="en-US" b="1" dirty="0" smtClean="0"/>
              <a:t>Select </a:t>
            </a:r>
            <a:r>
              <a:rPr lang="en-US" b="1" dirty="0"/>
              <a:t>a Strategy </a:t>
            </a:r>
            <a:r>
              <a:rPr lang="en-US" dirty="0"/>
              <a:t>– Focus on a goal for your group within the larger issue, choose a project, set </a:t>
            </a:r>
            <a:r>
              <a:rPr lang="en-US" dirty="0" smtClean="0"/>
              <a:t>a goal </a:t>
            </a:r>
            <a:r>
              <a:rPr lang="en-US" dirty="0"/>
              <a:t>and write it down</a:t>
            </a:r>
          </a:p>
          <a:p>
            <a:r>
              <a:rPr lang="en-US" b="1" dirty="0"/>
              <a:t>Engage the community</a:t>
            </a:r>
          </a:p>
          <a:p>
            <a:r>
              <a:rPr lang="en-US" b="1" dirty="0" smtClean="0"/>
              <a:t>Create </a:t>
            </a:r>
            <a:r>
              <a:rPr lang="en-US" b="1" dirty="0"/>
              <a:t>an Action Plan – </a:t>
            </a:r>
            <a:r>
              <a:rPr lang="en-US" dirty="0"/>
              <a:t>list steps to follow to reach your goal, delegate responsibilities to </a:t>
            </a:r>
            <a:r>
              <a:rPr lang="en-US" dirty="0" smtClean="0"/>
              <a:t>team members</a:t>
            </a:r>
            <a:r>
              <a:rPr lang="en-US" dirty="0"/>
              <a:t>, plan a budget and decide what resources are needed</a:t>
            </a:r>
          </a:p>
          <a:p>
            <a:r>
              <a:rPr lang="en-US" b="1" dirty="0"/>
              <a:t>Identify strategies to involve others</a:t>
            </a:r>
          </a:p>
          <a:p>
            <a:r>
              <a:rPr lang="en-US" b="1" dirty="0"/>
              <a:t>Deal with obstacles and do problem solving</a:t>
            </a:r>
            <a:r>
              <a:rPr lang="en-US" dirty="0"/>
              <a:t>, evaluate along the way</a:t>
            </a:r>
          </a:p>
          <a:p>
            <a:r>
              <a:rPr lang="en-US" b="1" dirty="0"/>
              <a:t>Share your results</a:t>
            </a:r>
            <a:r>
              <a:rPr lang="en-US" dirty="0"/>
              <a:t> – include reflections from the group and from those served by your </a:t>
            </a:r>
            <a:r>
              <a:rPr lang="en-US" dirty="0" smtClean="0"/>
              <a:t>project through </a:t>
            </a:r>
            <a:r>
              <a:rPr lang="en-US" dirty="0"/>
              <a:t>print, video and media</a:t>
            </a:r>
          </a:p>
          <a:p>
            <a:r>
              <a:rPr lang="en-US" b="1" dirty="0"/>
              <a:t>Celebrate your success and tell your story</a:t>
            </a:r>
            <a:r>
              <a:rPr lang="en-US" dirty="0"/>
              <a:t>.</a:t>
            </a:r>
          </a:p>
        </p:txBody>
      </p:sp>
      <p:sp>
        <p:nvSpPr>
          <p:cNvPr id="4" name="Slide Number Placeholder 3"/>
          <p:cNvSpPr>
            <a:spLocks noGrp="1"/>
          </p:cNvSpPr>
          <p:nvPr>
            <p:ph type="sldNum" sz="quarter" idx="10"/>
          </p:nvPr>
        </p:nvSpPr>
        <p:spPr/>
        <p:txBody>
          <a:bodyPr/>
          <a:lstStyle/>
          <a:p>
            <a:fld id="{EFFAE9CC-0DCA-44AC-8FB1-12BA8975BC2E}" type="slidenum">
              <a:rPr lang="en-US" smtClean="0"/>
              <a:t>17</a:t>
            </a:fld>
            <a:endParaRPr lang="en-US"/>
          </a:p>
        </p:txBody>
      </p:sp>
    </p:spTree>
    <p:extLst>
      <p:ext uri="{BB962C8B-B14F-4D97-AF65-F5344CB8AC3E}">
        <p14:creationId xmlns:p14="http://schemas.microsoft.com/office/powerpoint/2010/main" val="3080212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smtClean="0"/>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1/25/2017</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smtClean="0"/>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1/25/2017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smtClean="0"/>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1/25/2017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smtClean="0"/>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1/25/2017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1/25/2017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1/25/2017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1/25/2017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smtClean="0"/>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1/25/2017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1/25/2017</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15.jp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16.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7.jpg"/><Relationship Id="rId5" Type="http://schemas.openxmlformats.org/officeDocument/2006/relationships/hyperlink" Target="http://4h.ucanr.edu/Projects/Citizenship/Citizenship_Resources/PlanAction/" TargetMode="Externa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3.xml"/><Relationship Id="rId5" Type="http://schemas.openxmlformats.org/officeDocument/2006/relationships/image" Target="../media/image18.png"/><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16.pn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19.jp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20.jpe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420000">
            <a:off x="69289" y="469046"/>
            <a:ext cx="4529114" cy="2766528"/>
          </a:xfrm>
        </p:spPr>
        <p:txBody>
          <a:bodyPr>
            <a:normAutofit fontScale="90000"/>
          </a:bodyPr>
          <a:lstStyle/>
          <a:p>
            <a:r>
              <a:rPr lang="en-US" sz="20000" dirty="0" smtClean="0"/>
              <a:t>2017</a:t>
            </a:r>
            <a:r>
              <a:rPr lang="en-US" dirty="0" smtClean="0"/>
              <a:t> </a:t>
            </a:r>
            <a:endParaRPr lang="en-US" dirty="0"/>
          </a:p>
        </p:txBody>
      </p:sp>
      <p:sp>
        <p:nvSpPr>
          <p:cNvPr id="3" name="Subtitle 2"/>
          <p:cNvSpPr>
            <a:spLocks noGrp="1"/>
          </p:cNvSpPr>
          <p:nvPr>
            <p:ph type="subTitle" idx="1"/>
          </p:nvPr>
        </p:nvSpPr>
        <p:spPr/>
        <p:txBody>
          <a:bodyPr/>
          <a:lstStyle/>
          <a:p>
            <a:pPr algn="ctr"/>
            <a:r>
              <a:rPr lang="en-US" dirty="0" smtClean="0">
                <a:solidFill>
                  <a:srgbClr val="0A3467"/>
                </a:solidFill>
              </a:rPr>
              <a:t>Conference ONLY: June 24-July 1   Extended Trip: July 1-5th</a:t>
            </a:r>
            <a:endParaRPr lang="en-US" dirty="0">
              <a:solidFill>
                <a:srgbClr val="0A3467"/>
              </a:solidFill>
            </a:endParaRPr>
          </a:p>
        </p:txBody>
      </p:sp>
      <p:sp>
        <p:nvSpPr>
          <p:cNvPr id="4" name="TextBox 3"/>
          <p:cNvSpPr txBox="1"/>
          <p:nvPr/>
        </p:nvSpPr>
        <p:spPr>
          <a:xfrm rot="21378188">
            <a:off x="6433073" y="4568428"/>
            <a:ext cx="4410635" cy="1107996"/>
          </a:xfrm>
          <a:prstGeom prst="rect">
            <a:avLst/>
          </a:prstGeom>
          <a:noFill/>
        </p:spPr>
        <p:txBody>
          <a:bodyPr wrap="square" rtlCol="0">
            <a:spAutoFit/>
          </a:bodyPr>
          <a:lstStyle/>
          <a:p>
            <a:r>
              <a:rPr lang="en-US" sz="6600" dirty="0" smtClean="0">
                <a:solidFill>
                  <a:schemeClr val="bg1"/>
                </a:solidFill>
              </a:rPr>
              <a:t>Webinar #1</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8267">
            <a:off x="4723002" y="515288"/>
            <a:ext cx="6224239" cy="22580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04266">
            <a:off x="233578" y="5302954"/>
            <a:ext cx="3730626" cy="508722"/>
          </a:xfrm>
          <a:prstGeom prst="rect">
            <a:avLst/>
          </a:prstGeom>
        </p:spPr>
      </p:pic>
    </p:spTree>
    <p:custDataLst>
      <p:tags r:id="rId1"/>
    </p:custDataLst>
    <p:extLst>
      <p:ext uri="{BB962C8B-B14F-4D97-AF65-F5344CB8AC3E}">
        <p14:creationId xmlns:p14="http://schemas.microsoft.com/office/powerpoint/2010/main" val="8742220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4015641" y="319156"/>
            <a:ext cx="6427919" cy="709632"/>
          </a:xfrm>
        </p:spPr>
        <p:txBody>
          <a:bodyPr>
            <a:normAutofit fontScale="90000"/>
          </a:bodyPr>
          <a:lstStyle/>
          <a:p>
            <a:r>
              <a:rPr lang="en-US" sz="4800" dirty="0" smtClean="0"/>
              <a:t>Travel From: CWF </a:t>
            </a:r>
            <a:endParaRPr lang="en-US" sz="4800" dirty="0"/>
          </a:p>
        </p:txBody>
      </p:sp>
      <p:sp>
        <p:nvSpPr>
          <p:cNvPr id="3" name="Subtitle 2"/>
          <p:cNvSpPr>
            <a:spLocks noGrp="1"/>
          </p:cNvSpPr>
          <p:nvPr>
            <p:ph type="subTitle" idx="1"/>
          </p:nvPr>
        </p:nvSpPr>
        <p:spPr>
          <a:xfrm rot="21383288">
            <a:off x="6917862" y="956576"/>
            <a:ext cx="4160426" cy="3196213"/>
          </a:xfrm>
        </p:spPr>
        <p:txBody>
          <a:bodyPr/>
          <a:lstStyle/>
          <a:p>
            <a:pPr algn="ctr"/>
            <a:r>
              <a:rPr lang="en-US" dirty="0" smtClean="0">
                <a:solidFill>
                  <a:srgbClr val="0A3467"/>
                </a:solidFill>
              </a:rPr>
              <a:t>BWI Departure</a:t>
            </a:r>
          </a:p>
          <a:p>
            <a:pPr algn="ctr"/>
            <a:r>
              <a:rPr lang="en-US" dirty="0" smtClean="0">
                <a:solidFill>
                  <a:srgbClr val="0A3467"/>
                </a:solidFill>
              </a:rPr>
              <a:t>7-5-17</a:t>
            </a:r>
          </a:p>
          <a:p>
            <a:pPr algn="ctr"/>
            <a:r>
              <a:rPr lang="en-US" dirty="0" smtClean="0">
                <a:solidFill>
                  <a:srgbClr val="0A3467"/>
                </a:solidFill>
              </a:rPr>
              <a:t>2 PM</a:t>
            </a:r>
          </a:p>
          <a:p>
            <a:pPr algn="ctr"/>
            <a:r>
              <a:rPr lang="en-US" dirty="0" smtClean="0">
                <a:solidFill>
                  <a:srgbClr val="0A3467"/>
                </a:solidFill>
              </a:rPr>
              <a:t>Jen &amp; Michelle</a:t>
            </a:r>
          </a:p>
          <a:p>
            <a:pPr lvl="1" algn="l"/>
            <a:r>
              <a:rPr lang="en-US" sz="1800" dirty="0">
                <a:solidFill>
                  <a:srgbClr val="0A3467"/>
                </a:solidFill>
              </a:rPr>
              <a:t>Sacramento, Lassen, Butte, </a:t>
            </a:r>
            <a:r>
              <a:rPr lang="en-US" sz="1800" dirty="0" smtClean="0">
                <a:solidFill>
                  <a:srgbClr val="0A3467"/>
                </a:solidFill>
              </a:rPr>
              <a:t>Nevada</a:t>
            </a:r>
            <a:endParaRPr lang="en-US" sz="1800" dirty="0">
              <a:solidFill>
                <a:srgbClr val="0A3467"/>
              </a:solidFill>
            </a:endParaRPr>
          </a:p>
        </p:txBody>
      </p:sp>
      <p:sp>
        <p:nvSpPr>
          <p:cNvPr id="4" name="TextBox 3"/>
          <p:cNvSpPr txBox="1"/>
          <p:nvPr/>
        </p:nvSpPr>
        <p:spPr>
          <a:xfrm rot="21378188">
            <a:off x="6433073" y="4568428"/>
            <a:ext cx="4410635" cy="1107996"/>
          </a:xfrm>
          <a:prstGeom prst="rect">
            <a:avLst/>
          </a:prstGeom>
          <a:noFill/>
        </p:spPr>
        <p:txBody>
          <a:bodyPr wrap="square" rtlCol="0">
            <a:spAutoFit/>
          </a:bodyPr>
          <a:lstStyle/>
          <a:p>
            <a:r>
              <a:rPr lang="en-US" sz="6600" dirty="0" smtClean="0">
                <a:solidFill>
                  <a:schemeClr val="bg1"/>
                </a:solidFill>
              </a:rPr>
              <a:t>OVERVIEW</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1434266">
            <a:off x="174505" y="2271359"/>
            <a:ext cx="2653554" cy="1384995"/>
          </a:xfrm>
          <a:prstGeom prst="rect">
            <a:avLst/>
          </a:prstGeom>
          <a:ln>
            <a:solidFill>
              <a:srgbClr val="0A3467"/>
            </a:solidFill>
          </a:ln>
        </p:spPr>
        <p:txBody>
          <a:bodyPr wrap="square">
            <a:spAutoFit/>
          </a:bodyPr>
          <a:lstStyle/>
          <a:p>
            <a:pPr algn="ctr"/>
            <a:r>
              <a:rPr lang="en-US" sz="2800" dirty="0" smtClean="0">
                <a:solidFill>
                  <a:srgbClr val="0A3467"/>
                </a:solidFill>
              </a:rPr>
              <a:t>ARRIVALS</a:t>
            </a:r>
          </a:p>
          <a:p>
            <a:pPr algn="ctr"/>
            <a:r>
              <a:rPr lang="en-US" sz="2800" dirty="0" smtClean="0">
                <a:solidFill>
                  <a:srgbClr val="0A3467"/>
                </a:solidFill>
              </a:rPr>
              <a:t>7-5-17</a:t>
            </a:r>
          </a:p>
          <a:p>
            <a:pPr algn="ctr"/>
            <a:r>
              <a:rPr lang="en-US" sz="2800" dirty="0" smtClean="0">
                <a:solidFill>
                  <a:srgbClr val="0A3467"/>
                </a:solidFill>
              </a:rPr>
              <a:t>SMF-4:35 PM</a:t>
            </a:r>
            <a:endParaRPr lang="en-US" sz="2800" dirty="0">
              <a:solidFill>
                <a:srgbClr val="0A3467"/>
              </a:solidFill>
            </a:endParaRPr>
          </a:p>
        </p:txBody>
      </p:sp>
      <p:sp>
        <p:nvSpPr>
          <p:cNvPr id="10" name="Curved Down Arrow 9"/>
          <p:cNvSpPr/>
          <p:nvPr/>
        </p:nvSpPr>
        <p:spPr>
          <a:xfrm flipH="1">
            <a:off x="2103120" y="1900611"/>
            <a:ext cx="6277139" cy="869880"/>
          </a:xfrm>
          <a:prstGeom prst="curvedDownArrow">
            <a:avLst/>
          </a:prstGeom>
          <a:solidFill>
            <a:srgbClr val="00A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841" y="2129104"/>
            <a:ext cx="4234519" cy="3363649"/>
          </a:xfrm>
          <a:prstGeom prst="rect">
            <a:avLst/>
          </a:prstGeom>
        </p:spPr>
      </p:pic>
    </p:spTree>
    <p:custDataLst>
      <p:tags r:id="rId1"/>
    </p:custDataLst>
    <p:extLst>
      <p:ext uri="{BB962C8B-B14F-4D97-AF65-F5344CB8AC3E}">
        <p14:creationId xmlns:p14="http://schemas.microsoft.com/office/powerpoint/2010/main" val="23885520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4015641" y="319156"/>
            <a:ext cx="6427919" cy="709632"/>
          </a:xfrm>
        </p:spPr>
        <p:txBody>
          <a:bodyPr>
            <a:normAutofit fontScale="90000"/>
          </a:bodyPr>
          <a:lstStyle/>
          <a:p>
            <a:r>
              <a:rPr lang="en-US" sz="4800" dirty="0" smtClean="0"/>
              <a:t>Travel From: CWF </a:t>
            </a:r>
            <a:endParaRPr lang="en-US" sz="4800" dirty="0"/>
          </a:p>
        </p:txBody>
      </p:sp>
      <p:sp>
        <p:nvSpPr>
          <p:cNvPr id="3" name="Subtitle 2"/>
          <p:cNvSpPr>
            <a:spLocks noGrp="1"/>
          </p:cNvSpPr>
          <p:nvPr>
            <p:ph type="subTitle" idx="1"/>
          </p:nvPr>
        </p:nvSpPr>
        <p:spPr>
          <a:xfrm rot="21383288">
            <a:off x="6917862" y="956576"/>
            <a:ext cx="4160426" cy="3196213"/>
          </a:xfrm>
        </p:spPr>
        <p:txBody>
          <a:bodyPr/>
          <a:lstStyle/>
          <a:p>
            <a:pPr algn="ctr"/>
            <a:r>
              <a:rPr lang="en-US" dirty="0" smtClean="0">
                <a:solidFill>
                  <a:srgbClr val="0A3467"/>
                </a:solidFill>
              </a:rPr>
              <a:t>BWI Departure</a:t>
            </a:r>
          </a:p>
          <a:p>
            <a:pPr algn="ctr"/>
            <a:r>
              <a:rPr lang="en-US" dirty="0" smtClean="0">
                <a:solidFill>
                  <a:srgbClr val="0A3467"/>
                </a:solidFill>
              </a:rPr>
              <a:t>7-5-17</a:t>
            </a:r>
          </a:p>
          <a:p>
            <a:pPr algn="ctr"/>
            <a:r>
              <a:rPr lang="en-US" dirty="0" smtClean="0">
                <a:solidFill>
                  <a:srgbClr val="0A3467"/>
                </a:solidFill>
              </a:rPr>
              <a:t>1:40 PM</a:t>
            </a:r>
          </a:p>
          <a:p>
            <a:pPr algn="ctr"/>
            <a:r>
              <a:rPr lang="en-US" dirty="0" smtClean="0">
                <a:solidFill>
                  <a:srgbClr val="0A3467"/>
                </a:solidFill>
              </a:rPr>
              <a:t>Kelly</a:t>
            </a:r>
          </a:p>
          <a:p>
            <a:pPr algn="ctr"/>
            <a:r>
              <a:rPr lang="en-US" sz="1800" dirty="0" smtClean="0">
                <a:solidFill>
                  <a:srgbClr val="0A3467"/>
                </a:solidFill>
              </a:rPr>
              <a:t>Monterey</a:t>
            </a:r>
            <a:endParaRPr lang="en-US" sz="1800" dirty="0">
              <a:solidFill>
                <a:srgbClr val="0A3467"/>
              </a:solidFill>
            </a:endParaRPr>
          </a:p>
        </p:txBody>
      </p:sp>
      <p:sp>
        <p:nvSpPr>
          <p:cNvPr id="4" name="TextBox 3"/>
          <p:cNvSpPr txBox="1"/>
          <p:nvPr/>
        </p:nvSpPr>
        <p:spPr>
          <a:xfrm rot="21378188">
            <a:off x="6433073" y="4568428"/>
            <a:ext cx="4410635" cy="1107996"/>
          </a:xfrm>
          <a:prstGeom prst="rect">
            <a:avLst/>
          </a:prstGeom>
          <a:noFill/>
        </p:spPr>
        <p:txBody>
          <a:bodyPr wrap="square" rtlCol="0">
            <a:spAutoFit/>
          </a:bodyPr>
          <a:lstStyle/>
          <a:p>
            <a:r>
              <a:rPr lang="en-US" sz="6600" dirty="0" smtClean="0">
                <a:solidFill>
                  <a:schemeClr val="bg1"/>
                </a:solidFill>
              </a:rPr>
              <a:t>OVERVIEW</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1434266">
            <a:off x="174505" y="2271359"/>
            <a:ext cx="2653554" cy="1384995"/>
          </a:xfrm>
          <a:prstGeom prst="rect">
            <a:avLst/>
          </a:prstGeom>
          <a:ln>
            <a:solidFill>
              <a:srgbClr val="0A3467"/>
            </a:solidFill>
          </a:ln>
        </p:spPr>
        <p:txBody>
          <a:bodyPr wrap="square">
            <a:spAutoFit/>
          </a:bodyPr>
          <a:lstStyle/>
          <a:p>
            <a:pPr algn="ctr"/>
            <a:r>
              <a:rPr lang="en-US" sz="2800" dirty="0" smtClean="0">
                <a:solidFill>
                  <a:srgbClr val="0A3467"/>
                </a:solidFill>
              </a:rPr>
              <a:t>ARRIVALS</a:t>
            </a:r>
          </a:p>
          <a:p>
            <a:pPr algn="ctr"/>
            <a:r>
              <a:rPr lang="en-US" sz="2800" dirty="0" smtClean="0">
                <a:solidFill>
                  <a:srgbClr val="0A3467"/>
                </a:solidFill>
              </a:rPr>
              <a:t>7-5-17</a:t>
            </a:r>
          </a:p>
          <a:p>
            <a:pPr algn="ctr"/>
            <a:r>
              <a:rPr lang="en-US" sz="2800" dirty="0" smtClean="0">
                <a:solidFill>
                  <a:srgbClr val="0A3467"/>
                </a:solidFill>
              </a:rPr>
              <a:t>OAK-4:25 PM</a:t>
            </a:r>
            <a:endParaRPr lang="en-US" sz="2800" dirty="0">
              <a:solidFill>
                <a:srgbClr val="0A3467"/>
              </a:solidFill>
            </a:endParaRPr>
          </a:p>
        </p:txBody>
      </p:sp>
      <p:sp>
        <p:nvSpPr>
          <p:cNvPr id="10" name="Curved Down Arrow 9"/>
          <p:cNvSpPr/>
          <p:nvPr/>
        </p:nvSpPr>
        <p:spPr>
          <a:xfrm flipH="1">
            <a:off x="2103120" y="1900611"/>
            <a:ext cx="6277139" cy="869880"/>
          </a:xfrm>
          <a:prstGeom prst="curvedDownArrow">
            <a:avLst/>
          </a:prstGeom>
          <a:solidFill>
            <a:srgbClr val="00A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3841" y="2129104"/>
            <a:ext cx="4234519" cy="3363649"/>
          </a:xfrm>
          <a:prstGeom prst="rect">
            <a:avLst/>
          </a:prstGeom>
        </p:spPr>
      </p:pic>
    </p:spTree>
    <p:custDataLst>
      <p:tags r:id="rId1"/>
    </p:custDataLst>
    <p:extLst>
      <p:ext uri="{BB962C8B-B14F-4D97-AF65-F5344CB8AC3E}">
        <p14:creationId xmlns:p14="http://schemas.microsoft.com/office/powerpoint/2010/main" val="592872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5351948" y="276862"/>
            <a:ext cx="5090274" cy="709632"/>
          </a:xfrm>
        </p:spPr>
        <p:txBody>
          <a:bodyPr>
            <a:normAutofit fontScale="90000"/>
          </a:bodyPr>
          <a:lstStyle/>
          <a:p>
            <a:pPr algn="ctr"/>
            <a:r>
              <a:rPr lang="en-US" sz="4800" dirty="0" smtClean="0"/>
              <a:t>What is it?</a:t>
            </a:r>
            <a:endParaRPr lang="en-US" sz="4800" dirty="0"/>
          </a:p>
        </p:txBody>
      </p:sp>
      <p:sp>
        <p:nvSpPr>
          <p:cNvPr id="4" name="TextBox 3"/>
          <p:cNvSpPr txBox="1"/>
          <p:nvPr/>
        </p:nvSpPr>
        <p:spPr>
          <a:xfrm rot="21378188">
            <a:off x="4757624" y="4610012"/>
            <a:ext cx="6474349" cy="1107996"/>
          </a:xfrm>
          <a:prstGeom prst="rect">
            <a:avLst/>
          </a:prstGeom>
          <a:noFill/>
        </p:spPr>
        <p:txBody>
          <a:bodyPr wrap="square" rtlCol="0">
            <a:spAutoFit/>
          </a:bodyPr>
          <a:lstStyle/>
          <a:p>
            <a:pPr algn="ctr"/>
            <a:r>
              <a:rPr lang="en-US" sz="6600" dirty="0" smtClean="0">
                <a:solidFill>
                  <a:schemeClr val="bg1"/>
                </a:solidFill>
              </a:rPr>
              <a:t>Service-Learning</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rot="21383288">
            <a:off x="174716" y="1582127"/>
            <a:ext cx="6037427" cy="3132072"/>
          </a:xfrm>
        </p:spPr>
        <p:txBody>
          <a:bodyPr/>
          <a:lstStyle/>
          <a:p>
            <a:pPr algn="ctr"/>
            <a:r>
              <a:rPr lang="en-US" sz="2000" i="1" dirty="0" smtClean="0">
                <a:solidFill>
                  <a:srgbClr val="0A3467"/>
                </a:solidFill>
              </a:rPr>
              <a:t>Service learning is  a where  a community service project is strengthened by learning about the larger issue that the project is connected to.</a:t>
            </a:r>
          </a:p>
          <a:p>
            <a:pPr marL="342900" indent="-342900" algn="l">
              <a:buFont typeface="Arial" panose="020B0604020202020204" pitchFamily="34" charset="0"/>
              <a:buChar char="•"/>
            </a:pPr>
            <a:r>
              <a:rPr lang="en-US" sz="1800" i="1" dirty="0" smtClean="0">
                <a:solidFill>
                  <a:srgbClr val="00A65B"/>
                </a:solidFill>
              </a:rPr>
              <a:t>What are the challenges of the identified issue?</a:t>
            </a:r>
          </a:p>
          <a:p>
            <a:pPr marL="342900" indent="-342900" algn="l">
              <a:buFont typeface="Arial" panose="020B0604020202020204" pitchFamily="34" charset="0"/>
              <a:buChar char="•"/>
            </a:pPr>
            <a:r>
              <a:rPr lang="en-US" sz="1800" i="1" dirty="0" smtClean="0">
                <a:solidFill>
                  <a:srgbClr val="00A65B"/>
                </a:solidFill>
              </a:rPr>
              <a:t>How does it affect the local community?</a:t>
            </a:r>
          </a:p>
          <a:p>
            <a:pPr marL="342900" indent="-342900" algn="l">
              <a:buFont typeface="Arial" panose="020B0604020202020204" pitchFamily="34" charset="0"/>
              <a:buChar char="•"/>
            </a:pPr>
            <a:r>
              <a:rPr lang="en-US" sz="1800" i="1" dirty="0" smtClean="0">
                <a:solidFill>
                  <a:srgbClr val="00A65B"/>
                </a:solidFill>
              </a:rPr>
              <a:t>What need can we meet with a community project?</a:t>
            </a:r>
            <a:endParaRPr lang="en-US" sz="1800" i="1" dirty="0" smtClean="0">
              <a:solidFill>
                <a:srgbClr val="00A65B"/>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6987" y="1123258"/>
            <a:ext cx="3255620" cy="3342437"/>
          </a:xfrm>
          <a:prstGeom prst="rect">
            <a:avLst/>
          </a:prstGeom>
        </p:spPr>
      </p:pic>
    </p:spTree>
    <p:custDataLst>
      <p:tags r:id="rId1"/>
    </p:custDataLst>
    <p:extLst>
      <p:ext uri="{BB962C8B-B14F-4D97-AF65-F5344CB8AC3E}">
        <p14:creationId xmlns:p14="http://schemas.microsoft.com/office/powerpoint/2010/main" val="80785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5351948" y="276862"/>
            <a:ext cx="5090274" cy="709632"/>
          </a:xfrm>
        </p:spPr>
        <p:txBody>
          <a:bodyPr>
            <a:normAutofit fontScale="90000"/>
          </a:bodyPr>
          <a:lstStyle/>
          <a:p>
            <a:pPr algn="ctr"/>
            <a:r>
              <a:rPr lang="en-US" sz="4800" dirty="0" smtClean="0"/>
              <a:t>Food insecurity</a:t>
            </a:r>
            <a:endParaRPr lang="en-US" sz="4800" dirty="0"/>
          </a:p>
        </p:txBody>
      </p:sp>
      <p:sp>
        <p:nvSpPr>
          <p:cNvPr id="4" name="TextBox 3"/>
          <p:cNvSpPr txBox="1"/>
          <p:nvPr/>
        </p:nvSpPr>
        <p:spPr>
          <a:xfrm rot="21378188">
            <a:off x="4757624" y="4610012"/>
            <a:ext cx="6474349" cy="1107996"/>
          </a:xfrm>
          <a:prstGeom prst="rect">
            <a:avLst/>
          </a:prstGeom>
          <a:noFill/>
        </p:spPr>
        <p:txBody>
          <a:bodyPr wrap="square" rtlCol="0">
            <a:spAutoFit/>
          </a:bodyPr>
          <a:lstStyle/>
          <a:p>
            <a:pPr algn="ctr"/>
            <a:r>
              <a:rPr lang="en-US" sz="6600" dirty="0" smtClean="0">
                <a:solidFill>
                  <a:schemeClr val="bg1"/>
                </a:solidFill>
              </a:rPr>
              <a:t>Service-Learning</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rot="21383288">
            <a:off x="175550" y="1608572"/>
            <a:ext cx="5197875" cy="3132072"/>
          </a:xfrm>
        </p:spPr>
        <p:txBody>
          <a:bodyPr/>
          <a:lstStyle/>
          <a:p>
            <a:pPr algn="ctr"/>
            <a:r>
              <a:rPr lang="en-US" dirty="0" smtClean="0">
                <a:solidFill>
                  <a:srgbClr val="0A3467"/>
                </a:solidFill>
              </a:rPr>
              <a:t>Identify a need around this year’s </a:t>
            </a:r>
            <a:r>
              <a:rPr lang="en-US" dirty="0" smtClean="0">
                <a:solidFill>
                  <a:srgbClr val="0A3467"/>
                </a:solidFill>
              </a:rPr>
              <a:t>theme</a:t>
            </a:r>
          </a:p>
          <a:p>
            <a:pPr algn="ctr"/>
            <a:r>
              <a:rPr lang="en-US" sz="2000" i="1" dirty="0" smtClean="0">
                <a:solidFill>
                  <a:srgbClr val="0A3467"/>
                </a:solidFill>
              </a:rPr>
              <a:t>Explore how food insecurity impacts your community and identify a community need that you want to meet</a:t>
            </a:r>
            <a:endParaRPr lang="en-US" sz="2000" i="1" dirty="0" smtClean="0">
              <a:solidFill>
                <a:srgbClr val="0A3467"/>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921" y="1123258"/>
            <a:ext cx="4661753" cy="3342437"/>
          </a:xfrm>
          <a:prstGeom prst="rect">
            <a:avLst/>
          </a:prstGeom>
          <a:ln w="889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5295807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5351948" y="276862"/>
            <a:ext cx="5090274" cy="709632"/>
          </a:xfrm>
        </p:spPr>
        <p:txBody>
          <a:bodyPr>
            <a:normAutofit fontScale="90000"/>
          </a:bodyPr>
          <a:lstStyle/>
          <a:p>
            <a:pPr algn="ctr"/>
            <a:r>
              <a:rPr lang="en-US" sz="4800" dirty="0" smtClean="0"/>
              <a:t>Food insecurity</a:t>
            </a:r>
            <a:endParaRPr lang="en-US" sz="4800" dirty="0"/>
          </a:p>
        </p:txBody>
      </p:sp>
      <p:sp>
        <p:nvSpPr>
          <p:cNvPr id="4" name="TextBox 3"/>
          <p:cNvSpPr txBox="1"/>
          <p:nvPr/>
        </p:nvSpPr>
        <p:spPr>
          <a:xfrm rot="21378188">
            <a:off x="4757624" y="4610012"/>
            <a:ext cx="6474349" cy="1107996"/>
          </a:xfrm>
          <a:prstGeom prst="rect">
            <a:avLst/>
          </a:prstGeom>
          <a:noFill/>
        </p:spPr>
        <p:txBody>
          <a:bodyPr wrap="square" rtlCol="0">
            <a:spAutoFit/>
          </a:bodyPr>
          <a:lstStyle/>
          <a:p>
            <a:pPr algn="ctr"/>
            <a:r>
              <a:rPr lang="en-US" sz="6600" dirty="0" smtClean="0">
                <a:solidFill>
                  <a:schemeClr val="bg1"/>
                </a:solidFill>
              </a:rPr>
              <a:t>Service-Learning</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rot="21383288">
            <a:off x="183582" y="1607589"/>
            <a:ext cx="4980921" cy="3132072"/>
          </a:xfrm>
        </p:spPr>
        <p:txBody>
          <a:bodyPr/>
          <a:lstStyle/>
          <a:p>
            <a:pPr algn="ctr"/>
            <a:r>
              <a:rPr lang="en-US" dirty="0" smtClean="0">
                <a:solidFill>
                  <a:srgbClr val="0A3467"/>
                </a:solidFill>
              </a:rPr>
              <a:t>Follow </a:t>
            </a:r>
            <a:r>
              <a:rPr lang="en-US" dirty="0" smtClean="0">
                <a:solidFill>
                  <a:srgbClr val="0A3467"/>
                </a:solidFill>
              </a:rPr>
              <a:t>the </a:t>
            </a:r>
            <a:r>
              <a:rPr lang="en-US" dirty="0" smtClean="0">
                <a:solidFill>
                  <a:srgbClr val="0A3467"/>
                </a:solidFill>
              </a:rPr>
              <a:t>Service Learning Planning guide</a:t>
            </a:r>
          </a:p>
          <a:p>
            <a:pPr algn="ctr"/>
            <a:r>
              <a:rPr lang="en-US" sz="2000" i="1" dirty="0" smtClean="0">
                <a:solidFill>
                  <a:srgbClr val="0A3467"/>
                </a:solidFill>
              </a:rPr>
              <a:t>This guide with other resources can be found on the state website</a:t>
            </a:r>
          </a:p>
          <a:p>
            <a:pPr algn="ctr"/>
            <a:r>
              <a:rPr lang="en-US" sz="2000" i="1" dirty="0">
                <a:solidFill>
                  <a:srgbClr val="0A3467"/>
                </a:solidFill>
                <a:hlinkClick r:id="rId5"/>
              </a:rPr>
              <a:t>http://4h.ucanr.edu/Projects/Citizenship/Citizenship_Resources/PlanAction</a:t>
            </a:r>
            <a:r>
              <a:rPr lang="en-US" sz="2000" i="1" dirty="0" smtClean="0">
                <a:solidFill>
                  <a:srgbClr val="0A3467"/>
                </a:solidFill>
                <a:hlinkClick r:id="rId5"/>
              </a:rPr>
              <a:t>/</a:t>
            </a:r>
            <a:r>
              <a:rPr lang="en-US" sz="2000" i="1" dirty="0" smtClean="0">
                <a:solidFill>
                  <a:srgbClr val="0A3467"/>
                </a:solidFill>
              </a:rPr>
              <a:t> </a:t>
            </a:r>
            <a:endParaRPr lang="en-US" sz="2000" i="1" dirty="0" smtClean="0">
              <a:solidFill>
                <a:srgbClr val="0A3467"/>
              </a:solidFill>
            </a:endParaRPr>
          </a:p>
          <a:p>
            <a:pPr algn="ctr"/>
            <a:endParaRPr lang="en-US" dirty="0" smtClean="0">
              <a:solidFill>
                <a:srgbClr val="0A3467"/>
              </a:solidFill>
            </a:endParaRP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5544" y="1123258"/>
            <a:ext cx="2938507" cy="3342437"/>
          </a:xfrm>
          <a:prstGeom prst="rect">
            <a:avLst/>
          </a:prstGeom>
          <a:ln w="889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1898661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5351948" y="276862"/>
            <a:ext cx="5090274" cy="709632"/>
          </a:xfrm>
        </p:spPr>
        <p:txBody>
          <a:bodyPr>
            <a:normAutofit fontScale="90000"/>
          </a:bodyPr>
          <a:lstStyle/>
          <a:p>
            <a:pPr algn="ctr"/>
            <a:r>
              <a:rPr lang="en-US" sz="4800" dirty="0" smtClean="0"/>
              <a:t>Food insecurity</a:t>
            </a:r>
            <a:endParaRPr lang="en-US" sz="4800" dirty="0"/>
          </a:p>
        </p:txBody>
      </p:sp>
      <p:sp>
        <p:nvSpPr>
          <p:cNvPr id="4" name="TextBox 3"/>
          <p:cNvSpPr txBox="1"/>
          <p:nvPr/>
        </p:nvSpPr>
        <p:spPr>
          <a:xfrm rot="21378188">
            <a:off x="4757624" y="4610012"/>
            <a:ext cx="6474349" cy="1107996"/>
          </a:xfrm>
          <a:prstGeom prst="rect">
            <a:avLst/>
          </a:prstGeom>
          <a:noFill/>
        </p:spPr>
        <p:txBody>
          <a:bodyPr wrap="square" rtlCol="0">
            <a:spAutoFit/>
          </a:bodyPr>
          <a:lstStyle/>
          <a:p>
            <a:pPr algn="ctr"/>
            <a:r>
              <a:rPr lang="en-US" sz="6600" dirty="0" smtClean="0">
                <a:solidFill>
                  <a:schemeClr val="bg1"/>
                </a:solidFill>
              </a:rPr>
              <a:t>Service-Learning</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rot="21383288">
            <a:off x="175550" y="1608572"/>
            <a:ext cx="5197875" cy="3132072"/>
          </a:xfrm>
        </p:spPr>
        <p:txBody>
          <a:bodyPr/>
          <a:lstStyle/>
          <a:p>
            <a:pPr algn="ctr"/>
            <a:r>
              <a:rPr lang="en-US" dirty="0" smtClean="0">
                <a:solidFill>
                  <a:srgbClr val="0A3467"/>
                </a:solidFill>
              </a:rPr>
              <a:t>Submit </a:t>
            </a:r>
            <a:r>
              <a:rPr lang="en-US" dirty="0" smtClean="0">
                <a:solidFill>
                  <a:srgbClr val="0A3467"/>
                </a:solidFill>
              </a:rPr>
              <a:t>your </a:t>
            </a:r>
            <a:r>
              <a:rPr lang="en-US" dirty="0" smtClean="0">
                <a:solidFill>
                  <a:srgbClr val="0A3467"/>
                </a:solidFill>
              </a:rPr>
              <a:t>proposal</a:t>
            </a:r>
          </a:p>
          <a:p>
            <a:pPr algn="ctr"/>
            <a:r>
              <a:rPr lang="en-US" sz="2000" i="1" dirty="0" smtClean="0">
                <a:solidFill>
                  <a:srgbClr val="0A3467"/>
                </a:solidFill>
              </a:rPr>
              <a:t>Once your project has been approved, you can begin working on it!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602" y="1123258"/>
            <a:ext cx="4316391" cy="3342437"/>
          </a:xfrm>
          <a:prstGeom prst="rect">
            <a:avLst/>
          </a:prstGeom>
          <a:ln w="889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13809136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5351948" y="276862"/>
            <a:ext cx="5090274" cy="709632"/>
          </a:xfrm>
        </p:spPr>
        <p:txBody>
          <a:bodyPr>
            <a:normAutofit fontScale="90000"/>
          </a:bodyPr>
          <a:lstStyle/>
          <a:p>
            <a:pPr algn="ctr"/>
            <a:r>
              <a:rPr lang="en-US" sz="4800" dirty="0" smtClean="0"/>
              <a:t>Food insecurity</a:t>
            </a:r>
            <a:endParaRPr lang="en-US" sz="4800" dirty="0"/>
          </a:p>
        </p:txBody>
      </p:sp>
      <p:sp>
        <p:nvSpPr>
          <p:cNvPr id="4" name="TextBox 3"/>
          <p:cNvSpPr txBox="1"/>
          <p:nvPr/>
        </p:nvSpPr>
        <p:spPr>
          <a:xfrm rot="21378188">
            <a:off x="4757624" y="4610012"/>
            <a:ext cx="6474349" cy="1107996"/>
          </a:xfrm>
          <a:prstGeom prst="rect">
            <a:avLst/>
          </a:prstGeom>
          <a:noFill/>
        </p:spPr>
        <p:txBody>
          <a:bodyPr wrap="square" rtlCol="0">
            <a:spAutoFit/>
          </a:bodyPr>
          <a:lstStyle/>
          <a:p>
            <a:pPr algn="ctr"/>
            <a:r>
              <a:rPr lang="en-US" sz="6600" dirty="0" smtClean="0">
                <a:solidFill>
                  <a:schemeClr val="bg1"/>
                </a:solidFill>
              </a:rPr>
              <a:t>Service-Learning</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rot="21383288">
            <a:off x="175550" y="1608572"/>
            <a:ext cx="5197875" cy="3132072"/>
          </a:xfrm>
        </p:spPr>
        <p:txBody>
          <a:bodyPr/>
          <a:lstStyle/>
          <a:p>
            <a:pPr algn="ctr"/>
            <a:r>
              <a:rPr lang="en-US" dirty="0" smtClean="0">
                <a:solidFill>
                  <a:srgbClr val="0A3467"/>
                </a:solidFill>
              </a:rPr>
              <a:t>Complete </a:t>
            </a:r>
            <a:r>
              <a:rPr lang="en-US" dirty="0" smtClean="0">
                <a:solidFill>
                  <a:srgbClr val="0A3467"/>
                </a:solidFill>
              </a:rPr>
              <a:t>project by </a:t>
            </a:r>
            <a:r>
              <a:rPr lang="en-US" dirty="0" smtClean="0">
                <a:solidFill>
                  <a:srgbClr val="0A3467"/>
                </a:solidFill>
              </a:rPr>
              <a:t>12/31/17</a:t>
            </a:r>
          </a:p>
          <a:p>
            <a:pPr algn="ctr"/>
            <a:r>
              <a:rPr lang="en-US" sz="2000" i="1" dirty="0" smtClean="0">
                <a:solidFill>
                  <a:srgbClr val="0A3467"/>
                </a:solidFill>
              </a:rPr>
              <a:t>YOUR 4-H </a:t>
            </a:r>
            <a:r>
              <a:rPr lang="en-US" sz="2000" i="1" dirty="0">
                <a:solidFill>
                  <a:srgbClr val="0A3467"/>
                </a:solidFill>
              </a:rPr>
              <a:t>Delivers story will need to be submitted before certificates of completion and pins are awarded. </a:t>
            </a:r>
            <a:endParaRPr lang="en-US" sz="2000" i="1"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3921" y="1123258"/>
            <a:ext cx="4661753" cy="3342437"/>
          </a:xfrm>
          <a:prstGeom prst="rect">
            <a:avLst/>
          </a:prstGeom>
          <a:ln w="889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35716170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3584119" y="425297"/>
            <a:ext cx="6883224" cy="709632"/>
          </a:xfrm>
        </p:spPr>
        <p:txBody>
          <a:bodyPr>
            <a:normAutofit fontScale="90000"/>
          </a:bodyPr>
          <a:lstStyle/>
          <a:p>
            <a:pPr algn="ctr"/>
            <a:r>
              <a:rPr lang="en-US" sz="4800" dirty="0" smtClean="0"/>
              <a:t>What questions do you have</a:t>
            </a:r>
            <a:endParaRPr lang="en-US" sz="4800" dirty="0"/>
          </a:p>
        </p:txBody>
      </p:sp>
      <p:sp>
        <p:nvSpPr>
          <p:cNvPr id="4" name="TextBox 3"/>
          <p:cNvSpPr txBox="1"/>
          <p:nvPr/>
        </p:nvSpPr>
        <p:spPr>
          <a:xfrm rot="21378188">
            <a:off x="4757624" y="4610012"/>
            <a:ext cx="6474349" cy="1107996"/>
          </a:xfrm>
          <a:prstGeom prst="rect">
            <a:avLst/>
          </a:prstGeom>
          <a:noFill/>
        </p:spPr>
        <p:txBody>
          <a:bodyPr wrap="square" rtlCol="0">
            <a:spAutoFit/>
          </a:bodyPr>
          <a:lstStyle/>
          <a:p>
            <a:pPr algn="ctr"/>
            <a:r>
              <a:rPr lang="en-US" sz="6600" dirty="0" smtClean="0">
                <a:solidFill>
                  <a:schemeClr val="bg1"/>
                </a:solidFill>
              </a:rPr>
              <a:t>Q &amp; A</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27" y="1479721"/>
            <a:ext cx="1963354" cy="3342437"/>
          </a:xfrm>
          <a:prstGeom prst="rect">
            <a:avLst/>
          </a:prstGeom>
        </p:spPr>
      </p:pic>
      <p:sp>
        <p:nvSpPr>
          <p:cNvPr id="3" name="Subtitle 2"/>
          <p:cNvSpPr>
            <a:spLocks noGrp="1"/>
          </p:cNvSpPr>
          <p:nvPr>
            <p:ph type="subTitle" idx="1"/>
          </p:nvPr>
        </p:nvSpPr>
        <p:spPr>
          <a:xfrm rot="21383288">
            <a:off x="4772859" y="1912450"/>
            <a:ext cx="5197875" cy="2328576"/>
          </a:xfrm>
        </p:spPr>
        <p:txBody>
          <a:bodyPr/>
          <a:lstStyle/>
          <a:p>
            <a:pPr algn="ctr"/>
            <a:r>
              <a:rPr lang="en-US" dirty="0" smtClean="0">
                <a:solidFill>
                  <a:srgbClr val="0A3467"/>
                </a:solidFill>
              </a:rPr>
              <a:t>About what we have discussed tonight?</a:t>
            </a:r>
            <a:endParaRPr lang="en-US" sz="2000" i="1" dirty="0">
              <a:solidFill>
                <a:schemeClr val="bg1"/>
              </a:solidFill>
            </a:endParaRPr>
          </a:p>
        </p:txBody>
      </p:sp>
    </p:spTree>
    <p:custDataLst>
      <p:tags r:id="rId1"/>
    </p:custDataLst>
    <p:extLst>
      <p:ext uri="{BB962C8B-B14F-4D97-AF65-F5344CB8AC3E}">
        <p14:creationId xmlns:p14="http://schemas.microsoft.com/office/powerpoint/2010/main" val="34654547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5351948" y="276862"/>
            <a:ext cx="5090274" cy="709632"/>
          </a:xfrm>
        </p:spPr>
        <p:txBody>
          <a:bodyPr>
            <a:normAutofit fontScale="90000"/>
          </a:bodyPr>
          <a:lstStyle/>
          <a:p>
            <a:pPr algn="ctr"/>
            <a:r>
              <a:rPr lang="en-US" sz="4800" dirty="0" smtClean="0"/>
              <a:t>SAVE THE DATE</a:t>
            </a:r>
            <a:endParaRPr lang="en-US" sz="4800" dirty="0"/>
          </a:p>
        </p:txBody>
      </p:sp>
      <p:sp>
        <p:nvSpPr>
          <p:cNvPr id="4" name="TextBox 3"/>
          <p:cNvSpPr txBox="1"/>
          <p:nvPr/>
        </p:nvSpPr>
        <p:spPr>
          <a:xfrm rot="21378188">
            <a:off x="4757624" y="4610012"/>
            <a:ext cx="6474349" cy="1107996"/>
          </a:xfrm>
          <a:prstGeom prst="rect">
            <a:avLst/>
          </a:prstGeom>
          <a:noFill/>
        </p:spPr>
        <p:txBody>
          <a:bodyPr wrap="square" rtlCol="0">
            <a:spAutoFit/>
          </a:bodyPr>
          <a:lstStyle/>
          <a:p>
            <a:pPr algn="ctr"/>
            <a:r>
              <a:rPr lang="en-US" sz="6600" dirty="0" smtClean="0">
                <a:solidFill>
                  <a:schemeClr val="bg1"/>
                </a:solidFill>
              </a:rPr>
              <a:t>Next Meeting</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rot="21383288">
            <a:off x="175550" y="1608572"/>
            <a:ext cx="5197875" cy="3132072"/>
          </a:xfrm>
        </p:spPr>
        <p:txBody>
          <a:bodyPr/>
          <a:lstStyle/>
          <a:p>
            <a:pPr algn="ctr"/>
            <a:r>
              <a:rPr lang="en-US" dirty="0" smtClean="0">
                <a:solidFill>
                  <a:srgbClr val="0A3467"/>
                </a:solidFill>
              </a:rPr>
              <a:t>3/21/17 </a:t>
            </a:r>
          </a:p>
          <a:p>
            <a:pPr algn="ctr"/>
            <a:r>
              <a:rPr lang="en-US" sz="2400" dirty="0" smtClean="0">
                <a:solidFill>
                  <a:srgbClr val="0A3467"/>
                </a:solidFill>
              </a:rPr>
              <a:t>Orientation </a:t>
            </a:r>
            <a:r>
              <a:rPr lang="en-US" sz="2400" dirty="0">
                <a:solidFill>
                  <a:srgbClr val="0A3467"/>
                </a:solidFill>
              </a:rPr>
              <a:t>Webinar #</a:t>
            </a:r>
            <a:r>
              <a:rPr lang="en-US" sz="2400" dirty="0" smtClean="0">
                <a:solidFill>
                  <a:srgbClr val="0A3467"/>
                </a:solidFill>
              </a:rPr>
              <a:t>2-6:30pm-8pm</a:t>
            </a:r>
            <a:endParaRPr lang="en-US" sz="2400" dirty="0">
              <a:solidFill>
                <a:srgbClr val="0A3467"/>
              </a:solidFill>
            </a:endParaRPr>
          </a:p>
          <a:p>
            <a:pPr algn="ctr"/>
            <a:r>
              <a:rPr lang="en-US" sz="2000" i="1" dirty="0">
                <a:solidFill>
                  <a:srgbClr val="0A3467"/>
                </a:solidFill>
              </a:rPr>
              <a:t>Dress code</a:t>
            </a:r>
          </a:p>
          <a:p>
            <a:pPr algn="ctr"/>
            <a:r>
              <a:rPr lang="en-US" sz="2000" i="1" dirty="0">
                <a:solidFill>
                  <a:srgbClr val="0A3467"/>
                </a:solidFill>
              </a:rPr>
              <a:t>Capitol Hill Day</a:t>
            </a:r>
          </a:p>
          <a:p>
            <a:pPr algn="ctr"/>
            <a:r>
              <a:rPr lang="en-US" sz="2000" i="1" dirty="0">
                <a:solidFill>
                  <a:srgbClr val="0A3467"/>
                </a:solidFill>
              </a:rPr>
              <a:t>Paperwork Check-in</a:t>
            </a:r>
            <a:endParaRPr lang="en-US" sz="2000" i="1" dirty="0">
              <a:solidFill>
                <a:schemeClr val="bg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3579" y="920058"/>
            <a:ext cx="3342437" cy="3342437"/>
          </a:xfrm>
          <a:prstGeom prst="rect">
            <a:avLst/>
          </a:prstGeom>
        </p:spPr>
      </p:pic>
    </p:spTree>
    <p:custDataLst>
      <p:tags r:id="rId1"/>
    </p:custDataLst>
    <p:extLst>
      <p:ext uri="{BB962C8B-B14F-4D97-AF65-F5344CB8AC3E}">
        <p14:creationId xmlns:p14="http://schemas.microsoft.com/office/powerpoint/2010/main" val="3539718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4015641" y="319156"/>
            <a:ext cx="6427919" cy="709632"/>
          </a:xfrm>
        </p:spPr>
        <p:txBody>
          <a:bodyPr>
            <a:normAutofit fontScale="90000"/>
          </a:bodyPr>
          <a:lstStyle/>
          <a:p>
            <a:pPr algn="ctr"/>
            <a:r>
              <a:rPr lang="en-US" sz="4800" dirty="0" smtClean="0"/>
              <a:t>Tonight We Will Cover </a:t>
            </a:r>
            <a:endParaRPr lang="en-US" sz="4800" dirty="0"/>
          </a:p>
        </p:txBody>
      </p:sp>
      <p:sp>
        <p:nvSpPr>
          <p:cNvPr id="4" name="TextBox 3"/>
          <p:cNvSpPr txBox="1"/>
          <p:nvPr/>
        </p:nvSpPr>
        <p:spPr>
          <a:xfrm rot="21378188">
            <a:off x="6433073" y="4568428"/>
            <a:ext cx="4410635" cy="1107996"/>
          </a:xfrm>
          <a:prstGeom prst="rect">
            <a:avLst/>
          </a:prstGeom>
          <a:noFill/>
        </p:spPr>
        <p:txBody>
          <a:bodyPr wrap="square" rtlCol="0">
            <a:spAutoFit/>
          </a:bodyPr>
          <a:lstStyle/>
          <a:p>
            <a:r>
              <a:rPr lang="en-US" sz="6600" dirty="0" smtClean="0">
                <a:solidFill>
                  <a:schemeClr val="bg1"/>
                </a:solidFill>
              </a:rPr>
              <a:t>Agenda</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Washington DC Passport St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136" y="218842"/>
            <a:ext cx="4538425" cy="4538425"/>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rot="21383288">
            <a:off x="104742" y="1320298"/>
            <a:ext cx="7572504" cy="3293177"/>
          </a:xfrm>
        </p:spPr>
        <p:txBody>
          <a:bodyPr/>
          <a:lstStyle/>
          <a:p>
            <a:pPr marL="457200" indent="-457200" algn="l">
              <a:buFont typeface="Arial" panose="020B0604020202020204" pitchFamily="34" charset="0"/>
              <a:buChar char="•"/>
            </a:pPr>
            <a:r>
              <a:rPr lang="en-US" dirty="0" smtClean="0">
                <a:solidFill>
                  <a:srgbClr val="0A3467"/>
                </a:solidFill>
              </a:rPr>
              <a:t>Welcome </a:t>
            </a:r>
            <a:endParaRPr lang="en-US" dirty="0">
              <a:solidFill>
                <a:srgbClr val="0A3467"/>
              </a:solidFill>
            </a:endParaRPr>
          </a:p>
          <a:p>
            <a:pPr marL="457200" indent="-457200" algn="l">
              <a:buFont typeface="Arial" panose="020B0604020202020204" pitchFamily="34" charset="0"/>
              <a:buChar char="•"/>
            </a:pPr>
            <a:r>
              <a:rPr lang="en-US" dirty="0" smtClean="0">
                <a:solidFill>
                  <a:srgbClr val="0A3467"/>
                </a:solidFill>
              </a:rPr>
              <a:t>Introductions</a:t>
            </a:r>
          </a:p>
          <a:p>
            <a:pPr marL="457200" indent="-457200" algn="l">
              <a:buFont typeface="Arial" panose="020B0604020202020204" pitchFamily="34" charset="0"/>
              <a:buChar char="•"/>
            </a:pPr>
            <a:r>
              <a:rPr lang="en-US" dirty="0" smtClean="0">
                <a:solidFill>
                  <a:srgbClr val="0A3467"/>
                </a:solidFill>
              </a:rPr>
              <a:t>Fundraising for CWF</a:t>
            </a:r>
          </a:p>
          <a:p>
            <a:pPr marL="457200" indent="-457200" algn="l">
              <a:buFont typeface="Arial" panose="020B0604020202020204" pitchFamily="34" charset="0"/>
              <a:buChar char="•"/>
            </a:pPr>
            <a:r>
              <a:rPr lang="en-US" dirty="0" smtClean="0">
                <a:solidFill>
                  <a:srgbClr val="0A3467"/>
                </a:solidFill>
              </a:rPr>
              <a:t>CWF Overview</a:t>
            </a:r>
          </a:p>
          <a:p>
            <a:pPr marL="457200" indent="-457200" algn="l">
              <a:buFont typeface="Arial" panose="020B0604020202020204" pitchFamily="34" charset="0"/>
              <a:buChar char="•"/>
            </a:pPr>
            <a:r>
              <a:rPr lang="en-US" dirty="0" smtClean="0">
                <a:solidFill>
                  <a:srgbClr val="0A3467"/>
                </a:solidFill>
              </a:rPr>
              <a:t>Service Learning Procedures</a:t>
            </a:r>
            <a:endParaRPr lang="en-US" dirty="0" smtClean="0">
              <a:solidFill>
                <a:schemeClr val="bg1"/>
              </a:solidFill>
            </a:endParaRPr>
          </a:p>
          <a:p>
            <a:pPr marL="457200" indent="-457200" algn="l">
              <a:buFont typeface="Arial" panose="020B0604020202020204" pitchFamily="34" charset="0"/>
              <a:buChar char="•"/>
            </a:pPr>
            <a:r>
              <a:rPr lang="en-US" dirty="0" smtClean="0">
                <a:solidFill>
                  <a:schemeClr val="bg1"/>
                </a:solidFill>
              </a:rPr>
              <a:t>Review of Paperwork</a:t>
            </a:r>
            <a:endParaRPr lang="en-US" dirty="0">
              <a:solidFill>
                <a:schemeClr val="bg1"/>
              </a:solidFill>
            </a:endParaRPr>
          </a:p>
        </p:txBody>
      </p:sp>
    </p:spTree>
    <p:custDataLst>
      <p:tags r:id="rId1"/>
    </p:custDataLst>
    <p:extLst>
      <p:ext uri="{BB962C8B-B14F-4D97-AF65-F5344CB8AC3E}">
        <p14:creationId xmlns:p14="http://schemas.microsoft.com/office/powerpoint/2010/main" val="141317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4015641" y="319156"/>
            <a:ext cx="6427919" cy="709632"/>
          </a:xfrm>
        </p:spPr>
        <p:txBody>
          <a:bodyPr>
            <a:normAutofit fontScale="90000"/>
          </a:bodyPr>
          <a:lstStyle/>
          <a:p>
            <a:pPr algn="ctr"/>
            <a:r>
              <a:rPr lang="en-US" sz="4800" dirty="0" smtClean="0"/>
              <a:t>CWF 2017</a:t>
            </a:r>
            <a:endParaRPr lang="en-US" sz="4800" dirty="0"/>
          </a:p>
        </p:txBody>
      </p:sp>
      <p:sp>
        <p:nvSpPr>
          <p:cNvPr id="3" name="Subtitle 2"/>
          <p:cNvSpPr>
            <a:spLocks noGrp="1"/>
          </p:cNvSpPr>
          <p:nvPr>
            <p:ph type="subTitle" idx="1"/>
          </p:nvPr>
        </p:nvSpPr>
        <p:spPr>
          <a:xfrm rot="21383288">
            <a:off x="147579" y="1871755"/>
            <a:ext cx="9755187" cy="2743080"/>
          </a:xfrm>
        </p:spPr>
        <p:txBody>
          <a:bodyPr/>
          <a:lstStyle/>
          <a:p>
            <a:pPr marL="457200" indent="-457200" algn="l">
              <a:buFont typeface="Arial" panose="020B0604020202020204" pitchFamily="34" charset="0"/>
              <a:buChar char="•"/>
            </a:pPr>
            <a:r>
              <a:rPr lang="en-US" dirty="0" smtClean="0">
                <a:solidFill>
                  <a:srgbClr val="0A3467"/>
                </a:solidFill>
              </a:rPr>
              <a:t>WHO ARE YOU?</a:t>
            </a:r>
          </a:p>
          <a:p>
            <a:pPr marL="457200" indent="-457200" algn="l">
              <a:buFont typeface="Arial" panose="020B0604020202020204" pitchFamily="34" charset="0"/>
              <a:buChar char="•"/>
            </a:pPr>
            <a:r>
              <a:rPr lang="en-US" dirty="0" smtClean="0">
                <a:solidFill>
                  <a:srgbClr val="0A3467"/>
                </a:solidFill>
              </a:rPr>
              <a:t>Where are you from?</a:t>
            </a:r>
          </a:p>
          <a:p>
            <a:pPr marL="457200" indent="-457200" algn="l">
              <a:buFont typeface="Arial" panose="020B0604020202020204" pitchFamily="34" charset="0"/>
              <a:buChar char="•"/>
            </a:pPr>
            <a:r>
              <a:rPr lang="en-US" dirty="0" smtClean="0">
                <a:solidFill>
                  <a:srgbClr val="0A3467"/>
                </a:solidFill>
              </a:rPr>
              <a:t>What are you looking forward to?</a:t>
            </a:r>
          </a:p>
          <a:p>
            <a:pPr marL="457200" indent="-457200" algn="l">
              <a:buFont typeface="Arial" panose="020B0604020202020204" pitchFamily="34" charset="0"/>
              <a:buChar char="•"/>
            </a:pPr>
            <a:endParaRPr lang="en-US" dirty="0">
              <a:solidFill>
                <a:srgbClr val="0A3467"/>
              </a:solidFill>
            </a:endParaRPr>
          </a:p>
        </p:txBody>
      </p:sp>
      <p:sp>
        <p:nvSpPr>
          <p:cNvPr id="4" name="TextBox 3"/>
          <p:cNvSpPr txBox="1"/>
          <p:nvPr/>
        </p:nvSpPr>
        <p:spPr>
          <a:xfrm rot="21378188">
            <a:off x="5717509" y="4591521"/>
            <a:ext cx="5126945" cy="1107996"/>
          </a:xfrm>
          <a:prstGeom prst="rect">
            <a:avLst/>
          </a:prstGeom>
          <a:noFill/>
        </p:spPr>
        <p:txBody>
          <a:bodyPr wrap="square" rtlCol="0">
            <a:spAutoFit/>
          </a:bodyPr>
          <a:lstStyle/>
          <a:p>
            <a:r>
              <a:rPr lang="en-US" sz="6600" dirty="0" smtClean="0">
                <a:solidFill>
                  <a:schemeClr val="bg1"/>
                </a:solidFill>
              </a:rPr>
              <a:t>Introductions</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1610">
            <a:off x="6358271" y="1095426"/>
            <a:ext cx="3845420" cy="2906422"/>
          </a:xfrm>
          <a:prstGeom prst="rect">
            <a:avLst/>
          </a:prstGeom>
        </p:spPr>
      </p:pic>
    </p:spTree>
    <p:extLst>
      <p:ext uri="{BB962C8B-B14F-4D97-AF65-F5344CB8AC3E}">
        <p14:creationId xmlns:p14="http://schemas.microsoft.com/office/powerpoint/2010/main" val="1622537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4015641" y="319156"/>
            <a:ext cx="6427919" cy="709632"/>
          </a:xfrm>
        </p:spPr>
        <p:txBody>
          <a:bodyPr>
            <a:normAutofit fontScale="90000"/>
          </a:bodyPr>
          <a:lstStyle/>
          <a:p>
            <a:pPr algn="ctr"/>
            <a:r>
              <a:rPr lang="en-US" sz="4800" dirty="0" smtClean="0"/>
              <a:t>How to raise the $$$</a:t>
            </a:r>
            <a:endParaRPr lang="en-US" sz="4800" dirty="0"/>
          </a:p>
        </p:txBody>
      </p:sp>
      <p:sp>
        <p:nvSpPr>
          <p:cNvPr id="4" name="TextBox 3"/>
          <p:cNvSpPr txBox="1"/>
          <p:nvPr/>
        </p:nvSpPr>
        <p:spPr>
          <a:xfrm rot="21378188">
            <a:off x="5913336" y="4585201"/>
            <a:ext cx="4930913" cy="1107996"/>
          </a:xfrm>
          <a:prstGeom prst="rect">
            <a:avLst/>
          </a:prstGeom>
          <a:noFill/>
        </p:spPr>
        <p:txBody>
          <a:bodyPr wrap="square" rtlCol="0">
            <a:spAutoFit/>
          </a:bodyPr>
          <a:lstStyle/>
          <a:p>
            <a:r>
              <a:rPr lang="en-US" sz="6600" dirty="0" smtClean="0">
                <a:solidFill>
                  <a:schemeClr val="bg1"/>
                </a:solidFill>
              </a:rPr>
              <a:t>FUNDRAISING</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rot="21383288">
            <a:off x="821242" y="2031480"/>
            <a:ext cx="3570293" cy="2212090"/>
          </a:xfrm>
        </p:spPr>
        <p:txBody>
          <a:bodyPr/>
          <a:lstStyle/>
          <a:p>
            <a:pPr algn="ctr"/>
            <a:r>
              <a:rPr lang="en-US" dirty="0" smtClean="0">
                <a:solidFill>
                  <a:srgbClr val="0A3467"/>
                </a:solidFill>
              </a:rPr>
              <a:t>Jade </a:t>
            </a:r>
            <a:r>
              <a:rPr lang="en-US" dirty="0" err="1" smtClean="0">
                <a:solidFill>
                  <a:srgbClr val="0A3467"/>
                </a:solidFill>
              </a:rPr>
              <a:t>Lassaga</a:t>
            </a:r>
            <a:endParaRPr lang="en-US" dirty="0" smtClean="0">
              <a:solidFill>
                <a:srgbClr val="0A3467"/>
              </a:solidFill>
            </a:endParaRPr>
          </a:p>
          <a:p>
            <a:pPr algn="ctr"/>
            <a:r>
              <a:rPr lang="en-US" dirty="0" smtClean="0">
                <a:solidFill>
                  <a:srgbClr val="0A3467"/>
                </a:solidFill>
              </a:rPr>
              <a:t>Wheatland 4-H club</a:t>
            </a:r>
          </a:p>
          <a:p>
            <a:pPr algn="ctr"/>
            <a:r>
              <a:rPr lang="en-US" dirty="0" smtClean="0">
                <a:solidFill>
                  <a:srgbClr val="0A3467"/>
                </a:solidFill>
              </a:rPr>
              <a:t>Yuba county</a:t>
            </a:r>
            <a:endParaRPr lang="en-US"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706" y="761238"/>
            <a:ext cx="2857500" cy="3543300"/>
          </a:xfrm>
          <a:prstGeom prst="rect">
            <a:avLst/>
          </a:prstGeom>
        </p:spPr>
      </p:pic>
    </p:spTree>
    <p:extLst>
      <p:ext uri="{BB962C8B-B14F-4D97-AF65-F5344CB8AC3E}">
        <p14:creationId xmlns:p14="http://schemas.microsoft.com/office/powerpoint/2010/main" val="8707359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4015641" y="319156"/>
            <a:ext cx="6427919" cy="709632"/>
          </a:xfrm>
        </p:spPr>
        <p:txBody>
          <a:bodyPr>
            <a:normAutofit fontScale="90000"/>
          </a:bodyPr>
          <a:lstStyle/>
          <a:p>
            <a:pPr algn="ctr"/>
            <a:r>
              <a:rPr lang="en-US" sz="4800" dirty="0" smtClean="0"/>
              <a:t>CWF 2017</a:t>
            </a:r>
            <a:endParaRPr lang="en-US" sz="4800" dirty="0"/>
          </a:p>
        </p:txBody>
      </p:sp>
      <p:sp>
        <p:nvSpPr>
          <p:cNvPr id="3" name="Subtitle 2"/>
          <p:cNvSpPr>
            <a:spLocks noGrp="1"/>
          </p:cNvSpPr>
          <p:nvPr>
            <p:ph type="subTitle" idx="1"/>
          </p:nvPr>
        </p:nvSpPr>
        <p:spPr>
          <a:xfrm rot="21383288">
            <a:off x="952251" y="1748556"/>
            <a:ext cx="9755187" cy="2743080"/>
          </a:xfrm>
        </p:spPr>
        <p:txBody>
          <a:bodyPr/>
          <a:lstStyle/>
          <a:p>
            <a:pPr marL="457200" indent="-457200" algn="l">
              <a:buFont typeface="Arial" panose="020B0604020202020204" pitchFamily="34" charset="0"/>
              <a:buChar char="•"/>
            </a:pPr>
            <a:r>
              <a:rPr lang="en-US" dirty="0" smtClean="0">
                <a:solidFill>
                  <a:srgbClr val="0A3467"/>
                </a:solidFill>
              </a:rPr>
              <a:t>CWF Conference Overview</a:t>
            </a:r>
          </a:p>
          <a:p>
            <a:pPr marL="457200" indent="-457200" algn="l">
              <a:buFont typeface="Arial" panose="020B0604020202020204" pitchFamily="34" charset="0"/>
              <a:buChar char="•"/>
            </a:pPr>
            <a:r>
              <a:rPr lang="en-US" dirty="0" smtClean="0">
                <a:solidFill>
                  <a:srgbClr val="0A3467"/>
                </a:solidFill>
              </a:rPr>
              <a:t>CWF Extended Trip</a:t>
            </a:r>
          </a:p>
          <a:p>
            <a:pPr marL="457200" indent="-457200" algn="l">
              <a:buFont typeface="Arial" panose="020B0604020202020204" pitchFamily="34" charset="0"/>
              <a:buChar char="•"/>
            </a:pPr>
            <a:r>
              <a:rPr lang="en-US" dirty="0" smtClean="0">
                <a:solidFill>
                  <a:srgbClr val="0A3467"/>
                </a:solidFill>
              </a:rPr>
              <a:t>CWF Travel</a:t>
            </a:r>
          </a:p>
          <a:p>
            <a:pPr marL="457200" indent="-457200" algn="l">
              <a:buFont typeface="Arial" panose="020B0604020202020204" pitchFamily="34" charset="0"/>
              <a:buChar char="•"/>
            </a:pPr>
            <a:endParaRPr lang="en-US" dirty="0">
              <a:solidFill>
                <a:srgbClr val="0A3467"/>
              </a:solidFill>
            </a:endParaRPr>
          </a:p>
        </p:txBody>
      </p:sp>
      <p:sp>
        <p:nvSpPr>
          <p:cNvPr id="4" name="TextBox 3"/>
          <p:cNvSpPr txBox="1"/>
          <p:nvPr/>
        </p:nvSpPr>
        <p:spPr>
          <a:xfrm rot="21378188">
            <a:off x="6433073" y="4568428"/>
            <a:ext cx="4410635" cy="1107996"/>
          </a:xfrm>
          <a:prstGeom prst="rect">
            <a:avLst/>
          </a:prstGeom>
          <a:noFill/>
        </p:spPr>
        <p:txBody>
          <a:bodyPr wrap="square" rtlCol="0">
            <a:spAutoFit/>
          </a:bodyPr>
          <a:lstStyle/>
          <a:p>
            <a:r>
              <a:rPr lang="en-US" sz="6600" dirty="0" smtClean="0">
                <a:solidFill>
                  <a:schemeClr val="bg1"/>
                </a:solidFill>
              </a:rPr>
              <a:t>OVERVIEW</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6961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4015641" y="319156"/>
            <a:ext cx="6427919" cy="709632"/>
          </a:xfrm>
        </p:spPr>
        <p:txBody>
          <a:bodyPr>
            <a:normAutofit fontScale="90000"/>
          </a:bodyPr>
          <a:lstStyle/>
          <a:p>
            <a:pPr algn="ctr"/>
            <a:r>
              <a:rPr lang="en-US" sz="4800" dirty="0" smtClean="0"/>
              <a:t>CWF CONFERENCE</a:t>
            </a:r>
            <a:endParaRPr lang="en-US" sz="4800" dirty="0"/>
          </a:p>
        </p:txBody>
      </p:sp>
      <p:sp>
        <p:nvSpPr>
          <p:cNvPr id="4" name="TextBox 3"/>
          <p:cNvSpPr txBox="1"/>
          <p:nvPr/>
        </p:nvSpPr>
        <p:spPr>
          <a:xfrm rot="21378188">
            <a:off x="6433073" y="4568428"/>
            <a:ext cx="4410635" cy="1107996"/>
          </a:xfrm>
          <a:prstGeom prst="rect">
            <a:avLst/>
          </a:prstGeom>
          <a:noFill/>
        </p:spPr>
        <p:txBody>
          <a:bodyPr wrap="square" rtlCol="0">
            <a:spAutoFit/>
          </a:bodyPr>
          <a:lstStyle/>
          <a:p>
            <a:r>
              <a:rPr lang="en-US" sz="6600" dirty="0" smtClean="0">
                <a:solidFill>
                  <a:schemeClr val="bg1"/>
                </a:solidFill>
              </a:rPr>
              <a:t>OVERVIEW</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pic>
        <p:nvPicPr>
          <p:cNvPr id="7" name="Citizenship Washington Focus - YouTube [360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rot="21383129">
            <a:off x="3696850" y="1295757"/>
            <a:ext cx="4940966" cy="2779293"/>
          </a:xfrm>
          <a:prstGeom prst="rect">
            <a:avLst/>
          </a:prstGeom>
        </p:spPr>
      </p:pic>
    </p:spTree>
    <p:custDataLst>
      <p:tags r:id="rId1"/>
    </p:custDataLst>
    <p:extLst>
      <p:ext uri="{BB962C8B-B14F-4D97-AF65-F5344CB8AC3E}">
        <p14:creationId xmlns:p14="http://schemas.microsoft.com/office/powerpoint/2010/main" val="26544849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fullScrn="1">
              <p:cMediaNode vol="80000">
                <p:cTn id="7"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4015641" y="319156"/>
            <a:ext cx="6427919" cy="709632"/>
          </a:xfrm>
        </p:spPr>
        <p:txBody>
          <a:bodyPr>
            <a:normAutofit fontScale="90000"/>
          </a:bodyPr>
          <a:lstStyle/>
          <a:p>
            <a:pPr algn="ctr"/>
            <a:r>
              <a:rPr lang="en-US" sz="4800" dirty="0" smtClean="0"/>
              <a:t>CWF Extended Trip</a:t>
            </a:r>
            <a:endParaRPr lang="en-US" sz="4800" dirty="0"/>
          </a:p>
        </p:txBody>
      </p:sp>
      <p:sp>
        <p:nvSpPr>
          <p:cNvPr id="3" name="Subtitle 2"/>
          <p:cNvSpPr>
            <a:spLocks noGrp="1"/>
          </p:cNvSpPr>
          <p:nvPr>
            <p:ph type="subTitle" idx="1"/>
          </p:nvPr>
        </p:nvSpPr>
        <p:spPr>
          <a:xfrm rot="21383288">
            <a:off x="179240" y="1801068"/>
            <a:ext cx="3441976" cy="581640"/>
          </a:xfrm>
        </p:spPr>
        <p:txBody>
          <a:bodyPr/>
          <a:lstStyle/>
          <a:p>
            <a:pPr algn="l"/>
            <a:r>
              <a:rPr lang="en-US" dirty="0" smtClean="0">
                <a:solidFill>
                  <a:srgbClr val="0A3467"/>
                </a:solidFill>
              </a:rPr>
              <a:t>Gettysburg, PA</a:t>
            </a:r>
          </a:p>
          <a:p>
            <a:pPr marL="457200" indent="-457200" algn="l">
              <a:buFont typeface="Arial" panose="020B0604020202020204" pitchFamily="34" charset="0"/>
              <a:buChar char="•"/>
            </a:pPr>
            <a:endParaRPr lang="en-US" dirty="0">
              <a:solidFill>
                <a:srgbClr val="0A3467"/>
              </a:solidFill>
            </a:endParaRPr>
          </a:p>
        </p:txBody>
      </p:sp>
      <p:sp>
        <p:nvSpPr>
          <p:cNvPr id="4" name="TextBox 3"/>
          <p:cNvSpPr txBox="1"/>
          <p:nvPr/>
        </p:nvSpPr>
        <p:spPr>
          <a:xfrm rot="21378188">
            <a:off x="6433073" y="4568428"/>
            <a:ext cx="4410635" cy="1107996"/>
          </a:xfrm>
          <a:prstGeom prst="rect">
            <a:avLst/>
          </a:prstGeom>
          <a:noFill/>
        </p:spPr>
        <p:txBody>
          <a:bodyPr wrap="square" rtlCol="0">
            <a:spAutoFit/>
          </a:bodyPr>
          <a:lstStyle/>
          <a:p>
            <a:r>
              <a:rPr lang="en-US" sz="6600" dirty="0" smtClean="0">
                <a:solidFill>
                  <a:schemeClr val="bg1"/>
                </a:solidFill>
              </a:rPr>
              <a:t>OVERVIEW</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p:cNvSpPr txBox="1">
            <a:spLocks/>
          </p:cNvSpPr>
          <p:nvPr/>
        </p:nvSpPr>
        <p:spPr>
          <a:xfrm rot="21383288">
            <a:off x="242714" y="2722051"/>
            <a:ext cx="3441976" cy="605054"/>
          </a:xfrm>
          <a:prstGeom prst="rect">
            <a:avLst/>
          </a:prstGeom>
        </p:spPr>
        <p:txBody>
          <a:bodyPr vert="horz" lIns="91440" tIns="45720" rIns="91440" bIns="45720" rtlCol="0" anchor="t">
            <a:noAutofit/>
          </a:bodyPr>
          <a:lstStyle>
            <a:lvl1pPr marL="0" indent="0" algn="r" defTabSz="914400" rtl="0" eaLnBrk="1" latinLnBrk="0" hangingPunct="1">
              <a:lnSpc>
                <a:spcPct val="120000"/>
              </a:lnSpc>
              <a:spcBef>
                <a:spcPts val="1000"/>
              </a:spcBef>
              <a:buClr>
                <a:schemeClr val="accent1"/>
              </a:buClr>
              <a:buSzPct val="160000"/>
              <a:buFont typeface="Arial" panose="020B0604020202020204" pitchFamily="34" charset="0"/>
              <a:buNone/>
              <a:defRPr sz="28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gn="l"/>
            <a:r>
              <a:rPr lang="en-US" dirty="0" smtClean="0">
                <a:solidFill>
                  <a:srgbClr val="0A3467"/>
                </a:solidFill>
              </a:rPr>
              <a:t>Philadelphia, PA</a:t>
            </a:r>
            <a:endParaRPr lang="en-US" dirty="0">
              <a:solidFill>
                <a:srgbClr val="0A3467"/>
              </a:solidFill>
            </a:endParaRPr>
          </a:p>
        </p:txBody>
      </p:sp>
      <p:sp>
        <p:nvSpPr>
          <p:cNvPr id="7" name="Subtitle 2"/>
          <p:cNvSpPr txBox="1">
            <a:spLocks/>
          </p:cNvSpPr>
          <p:nvPr/>
        </p:nvSpPr>
        <p:spPr>
          <a:xfrm rot="21383288">
            <a:off x="306542" y="3666378"/>
            <a:ext cx="3441976" cy="653238"/>
          </a:xfrm>
          <a:prstGeom prst="rect">
            <a:avLst/>
          </a:prstGeom>
        </p:spPr>
        <p:txBody>
          <a:bodyPr vert="horz" lIns="91440" tIns="45720" rIns="91440" bIns="45720" rtlCol="0" anchor="t">
            <a:noAutofit/>
          </a:bodyPr>
          <a:lstStyle>
            <a:lvl1pPr marL="0" indent="0" algn="r" defTabSz="914400" rtl="0" eaLnBrk="1" latinLnBrk="0" hangingPunct="1">
              <a:lnSpc>
                <a:spcPct val="120000"/>
              </a:lnSpc>
              <a:spcBef>
                <a:spcPts val="1000"/>
              </a:spcBef>
              <a:buClr>
                <a:schemeClr val="accent1"/>
              </a:buClr>
              <a:buSzPct val="160000"/>
              <a:buFont typeface="Arial" panose="020B0604020202020204" pitchFamily="34" charset="0"/>
              <a:buNone/>
              <a:defRPr sz="2800" kern="1200" cap="all" baseline="0">
                <a:solidFill>
                  <a:schemeClr val="bg1">
                    <a:lumMod val="50000"/>
                  </a:schemeClr>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2000" kern="1200" cap="all"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800" kern="1200" cap="all" baseline="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60000"/>
              <a:buFont typeface="Arial" panose="020B0604020202020204" pitchFamily="34" charset="0"/>
              <a:buNone/>
              <a:defRPr sz="1600" kern="1200" cap="all" baseline="0">
                <a:solidFill>
                  <a:schemeClr val="tx1"/>
                </a:solidFill>
                <a:effectLst/>
                <a:latin typeface="+mn-lt"/>
                <a:ea typeface="+mn-ea"/>
                <a:cs typeface="+mn-cs"/>
              </a:defRPr>
            </a:lvl9pPr>
          </a:lstStyle>
          <a:p>
            <a:pPr algn="l"/>
            <a:r>
              <a:rPr lang="en-US" dirty="0" smtClean="0">
                <a:solidFill>
                  <a:srgbClr val="0A3467"/>
                </a:solidFill>
              </a:rPr>
              <a:t>Baltimore, MD</a:t>
            </a:r>
          </a:p>
          <a:p>
            <a:pPr marL="457200" indent="-457200" algn="l">
              <a:buFont typeface="Arial" panose="020B0604020202020204" pitchFamily="34" charset="0"/>
              <a:buChar char="•"/>
            </a:pPr>
            <a:endParaRPr lang="en-US" dirty="0">
              <a:solidFill>
                <a:srgbClr val="0A3467"/>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72456">
            <a:off x="5016753" y="961499"/>
            <a:ext cx="5014957" cy="341488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354063">
            <a:off x="4822013" y="946703"/>
            <a:ext cx="5442602" cy="3401627"/>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59328">
            <a:off x="4847960" y="943403"/>
            <a:ext cx="5486400" cy="3771900"/>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7400" y="-21179"/>
            <a:ext cx="5558933" cy="6879179"/>
          </a:xfrm>
          <a:prstGeom prst="rect">
            <a:avLst/>
          </a:prstGeom>
        </p:spPr>
      </p:pic>
    </p:spTree>
    <p:extLst>
      <p:ext uri="{BB962C8B-B14F-4D97-AF65-F5344CB8AC3E}">
        <p14:creationId xmlns:p14="http://schemas.microsoft.com/office/powerpoint/2010/main" val="14623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par>
                                <p:cTn id="8" presetID="45"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2000"/>
                                        <p:tgtEl>
                                          <p:spTgt spid="12"/>
                                        </p:tgtEl>
                                      </p:cBhvr>
                                    </p:animEffect>
                                    <p:anim calcmode="lin" valueType="num">
                                      <p:cBhvr>
                                        <p:cTn id="11" dur="2000" fill="hold"/>
                                        <p:tgtEl>
                                          <p:spTgt spid="12"/>
                                        </p:tgtEl>
                                        <p:attrNameLst>
                                          <p:attrName>ppt_w</p:attrName>
                                        </p:attrNameLst>
                                      </p:cBhvr>
                                      <p:tavLst>
                                        <p:tav tm="0" fmla="#ppt_w*sin(2.5*pi*$)">
                                          <p:val>
                                            <p:fltVal val="0"/>
                                          </p:val>
                                        </p:tav>
                                        <p:tav tm="100000">
                                          <p:val>
                                            <p:fltVal val="1"/>
                                          </p:val>
                                        </p:tav>
                                      </p:tavLst>
                                    </p:anim>
                                    <p:anim calcmode="lin" valueType="num">
                                      <p:cBhvr>
                                        <p:cTn id="12"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par>
                                <p:cTn id="18" presetID="45"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2000"/>
                                        <p:tgtEl>
                                          <p:spTgt spid="13"/>
                                        </p:tgtEl>
                                      </p:cBhvr>
                                    </p:animEffect>
                                    <p:anim calcmode="lin" valueType="num">
                                      <p:cBhvr>
                                        <p:cTn id="21" dur="2000" fill="hold"/>
                                        <p:tgtEl>
                                          <p:spTgt spid="13"/>
                                        </p:tgtEl>
                                        <p:attrNameLst>
                                          <p:attrName>ppt_w</p:attrName>
                                        </p:attrNameLst>
                                      </p:cBhvr>
                                      <p:tavLst>
                                        <p:tav tm="0" fmla="#ppt_w*sin(2.5*pi*$)">
                                          <p:val>
                                            <p:fltVal val="0"/>
                                          </p:val>
                                        </p:tav>
                                        <p:tav tm="100000">
                                          <p:val>
                                            <p:fltVal val="1"/>
                                          </p:val>
                                        </p:tav>
                                      </p:tavLst>
                                    </p:anim>
                                    <p:anim calcmode="lin" valueType="num">
                                      <p:cBhvr>
                                        <p:cTn id="22"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par>
                                <p:cTn id="28" presetID="45"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000"/>
                                        <p:tgtEl>
                                          <p:spTgt spid="14"/>
                                        </p:tgtEl>
                                      </p:cBhvr>
                                    </p:animEffect>
                                    <p:anim calcmode="lin" valueType="num">
                                      <p:cBhvr>
                                        <p:cTn id="31" dur="2000" fill="hold"/>
                                        <p:tgtEl>
                                          <p:spTgt spid="14"/>
                                        </p:tgtEl>
                                        <p:attrNameLst>
                                          <p:attrName>ppt_w</p:attrName>
                                        </p:attrNameLst>
                                      </p:cBhvr>
                                      <p:tavLst>
                                        <p:tav tm="0" fmla="#ppt_w*sin(2.5*pi*$)">
                                          <p:val>
                                            <p:fltVal val="0"/>
                                          </p:val>
                                        </p:tav>
                                        <p:tav tm="100000">
                                          <p:val>
                                            <p:fltVal val="1"/>
                                          </p:val>
                                        </p:tav>
                                      </p:tavLst>
                                    </p:anim>
                                    <p:anim calcmode="lin" valueType="num">
                                      <p:cBhvr>
                                        <p:cTn id="32" dur="20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45"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0"/>
                                        <p:tgtEl>
                                          <p:spTgt spid="15"/>
                                        </p:tgtEl>
                                      </p:cBhvr>
                                    </p:animEffect>
                                    <p:anim calcmode="lin" valueType="num">
                                      <p:cBhvr>
                                        <p:cTn id="38" dur="2000" fill="hold"/>
                                        <p:tgtEl>
                                          <p:spTgt spid="15"/>
                                        </p:tgtEl>
                                        <p:attrNameLst>
                                          <p:attrName>ppt_w</p:attrName>
                                        </p:attrNameLst>
                                      </p:cBhvr>
                                      <p:tavLst>
                                        <p:tav tm="0" fmla="#ppt_w*sin(2.5*pi*$)">
                                          <p:val>
                                            <p:fltVal val="0"/>
                                          </p:val>
                                        </p:tav>
                                        <p:tav tm="100000">
                                          <p:val>
                                            <p:fltVal val="1"/>
                                          </p:val>
                                        </p:tav>
                                      </p:tavLst>
                                    </p:anim>
                                    <p:anim calcmode="lin" valueType="num">
                                      <p:cBhvr>
                                        <p:cTn id="3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61102" y="1231321"/>
            <a:ext cx="4251321" cy="3363649"/>
          </a:xfrm>
          <a:prstGeom prst="rect">
            <a:avLst/>
          </a:prstGeom>
        </p:spPr>
      </p:pic>
      <p:sp>
        <p:nvSpPr>
          <p:cNvPr id="2" name="Title 1"/>
          <p:cNvSpPr>
            <a:spLocks noGrp="1"/>
          </p:cNvSpPr>
          <p:nvPr>
            <p:ph type="ctrTitle"/>
          </p:nvPr>
        </p:nvSpPr>
        <p:spPr>
          <a:xfrm rot="21382460">
            <a:off x="4015641" y="319156"/>
            <a:ext cx="6427919" cy="709632"/>
          </a:xfrm>
        </p:spPr>
        <p:txBody>
          <a:bodyPr>
            <a:normAutofit fontScale="90000"/>
          </a:bodyPr>
          <a:lstStyle/>
          <a:p>
            <a:r>
              <a:rPr lang="en-US" sz="4800" dirty="0" smtClean="0"/>
              <a:t>Travel To: CWF </a:t>
            </a:r>
            <a:endParaRPr lang="en-US" sz="4800" dirty="0"/>
          </a:p>
        </p:txBody>
      </p:sp>
      <p:sp>
        <p:nvSpPr>
          <p:cNvPr id="3" name="Subtitle 2"/>
          <p:cNvSpPr>
            <a:spLocks noGrp="1"/>
          </p:cNvSpPr>
          <p:nvPr>
            <p:ph type="subTitle" idx="1"/>
          </p:nvPr>
        </p:nvSpPr>
        <p:spPr>
          <a:xfrm rot="21383288">
            <a:off x="246224" y="1499917"/>
            <a:ext cx="5467214" cy="3139976"/>
          </a:xfrm>
        </p:spPr>
        <p:txBody>
          <a:bodyPr/>
          <a:lstStyle/>
          <a:p>
            <a:pPr marL="457200" indent="-457200" algn="l">
              <a:buFont typeface="Arial" panose="020B0604020202020204" pitchFamily="34" charset="0"/>
              <a:buChar char="•"/>
            </a:pPr>
            <a:r>
              <a:rPr lang="en-US" dirty="0" smtClean="0">
                <a:solidFill>
                  <a:srgbClr val="0A3467"/>
                </a:solidFill>
              </a:rPr>
              <a:t>SMF </a:t>
            </a:r>
            <a:r>
              <a:rPr lang="en-US" sz="2400" dirty="0" smtClean="0">
                <a:solidFill>
                  <a:srgbClr val="0A3467"/>
                </a:solidFill>
              </a:rPr>
              <a:t>(Jen &amp; Michelle)</a:t>
            </a:r>
          </a:p>
          <a:p>
            <a:pPr marL="914400" lvl="1" indent="-457200" algn="l">
              <a:buFont typeface="Arial" panose="020B0604020202020204" pitchFamily="34" charset="0"/>
              <a:buChar char="•"/>
            </a:pPr>
            <a:r>
              <a:rPr lang="en-US" sz="1800" dirty="0" smtClean="0">
                <a:solidFill>
                  <a:srgbClr val="0A3467"/>
                </a:solidFill>
              </a:rPr>
              <a:t>Sacramento, Lassen, Butte, </a:t>
            </a:r>
            <a:r>
              <a:rPr lang="en-US" sz="1800" dirty="0" smtClean="0">
                <a:solidFill>
                  <a:srgbClr val="0A3467"/>
                </a:solidFill>
              </a:rPr>
              <a:t>Nevada</a:t>
            </a:r>
          </a:p>
          <a:p>
            <a:pPr marL="914400" lvl="1" indent="-457200" algn="l">
              <a:buFont typeface="Arial" panose="020B0604020202020204" pitchFamily="34" charset="0"/>
              <a:buChar char="•"/>
            </a:pPr>
            <a:r>
              <a:rPr lang="en-US" sz="1800" dirty="0" smtClean="0">
                <a:solidFill>
                  <a:srgbClr val="0A3467"/>
                </a:solidFill>
              </a:rPr>
              <a:t>6:55AM</a:t>
            </a:r>
            <a:endParaRPr lang="en-US" sz="1800" dirty="0" smtClean="0">
              <a:solidFill>
                <a:srgbClr val="0A3467"/>
              </a:solidFill>
            </a:endParaRPr>
          </a:p>
          <a:p>
            <a:pPr lvl="1" algn="l"/>
            <a:endParaRPr lang="en-US" sz="1800" dirty="0" smtClean="0">
              <a:solidFill>
                <a:srgbClr val="0A3467"/>
              </a:solidFill>
            </a:endParaRPr>
          </a:p>
          <a:p>
            <a:pPr marL="457200" indent="-457200" algn="l">
              <a:buFont typeface="Arial" panose="020B0604020202020204" pitchFamily="34" charset="0"/>
              <a:buChar char="•"/>
            </a:pPr>
            <a:r>
              <a:rPr lang="en-US" dirty="0" smtClean="0">
                <a:solidFill>
                  <a:srgbClr val="0A3467"/>
                </a:solidFill>
              </a:rPr>
              <a:t>OAK </a:t>
            </a:r>
            <a:r>
              <a:rPr lang="en-US" sz="2400" dirty="0" smtClean="0">
                <a:solidFill>
                  <a:srgbClr val="0A3467"/>
                </a:solidFill>
              </a:rPr>
              <a:t>(Kelly &amp; Scott)</a:t>
            </a:r>
          </a:p>
          <a:p>
            <a:pPr marL="914400" lvl="1" indent="-457200" algn="l">
              <a:buFont typeface="Arial" panose="020B0604020202020204" pitchFamily="34" charset="0"/>
              <a:buChar char="•"/>
            </a:pPr>
            <a:r>
              <a:rPr lang="en-US" sz="1800" dirty="0" smtClean="0">
                <a:solidFill>
                  <a:srgbClr val="0A3467"/>
                </a:solidFill>
              </a:rPr>
              <a:t>Madera, Marin, </a:t>
            </a:r>
            <a:r>
              <a:rPr lang="en-US" sz="1800" dirty="0" smtClean="0">
                <a:solidFill>
                  <a:srgbClr val="0A3467"/>
                </a:solidFill>
              </a:rPr>
              <a:t>Monterey</a:t>
            </a:r>
          </a:p>
          <a:p>
            <a:pPr marL="914400" lvl="1" indent="-457200" algn="l">
              <a:buFont typeface="Arial" panose="020B0604020202020204" pitchFamily="34" charset="0"/>
              <a:buChar char="•"/>
            </a:pPr>
            <a:r>
              <a:rPr lang="en-US" sz="1800" dirty="0" smtClean="0">
                <a:solidFill>
                  <a:srgbClr val="0A3467"/>
                </a:solidFill>
              </a:rPr>
              <a:t>6:45am</a:t>
            </a:r>
            <a:endParaRPr lang="en-US" sz="1800" dirty="0" smtClean="0">
              <a:solidFill>
                <a:srgbClr val="0A3467"/>
              </a:solidFill>
            </a:endParaRPr>
          </a:p>
          <a:p>
            <a:pPr algn="l"/>
            <a:endParaRPr lang="en-US" dirty="0">
              <a:solidFill>
                <a:srgbClr val="0A3467"/>
              </a:solidFill>
            </a:endParaRPr>
          </a:p>
        </p:txBody>
      </p:sp>
      <p:sp>
        <p:nvSpPr>
          <p:cNvPr id="4" name="TextBox 3"/>
          <p:cNvSpPr txBox="1"/>
          <p:nvPr/>
        </p:nvSpPr>
        <p:spPr>
          <a:xfrm rot="21378188">
            <a:off x="6433073" y="4568428"/>
            <a:ext cx="4410635" cy="1107996"/>
          </a:xfrm>
          <a:prstGeom prst="rect">
            <a:avLst/>
          </a:prstGeom>
          <a:noFill/>
        </p:spPr>
        <p:txBody>
          <a:bodyPr wrap="square" rtlCol="0">
            <a:spAutoFit/>
          </a:bodyPr>
          <a:lstStyle/>
          <a:p>
            <a:r>
              <a:rPr lang="en-US" sz="6600" dirty="0" smtClean="0">
                <a:solidFill>
                  <a:schemeClr val="bg1"/>
                </a:solidFill>
              </a:rPr>
              <a:t>OVERVIEW</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1434266">
            <a:off x="8056992" y="1087841"/>
            <a:ext cx="2653554" cy="2677656"/>
          </a:xfrm>
          <a:prstGeom prst="rect">
            <a:avLst/>
          </a:prstGeom>
          <a:ln>
            <a:solidFill>
              <a:srgbClr val="0A3467"/>
            </a:solidFill>
          </a:ln>
        </p:spPr>
        <p:txBody>
          <a:bodyPr wrap="square">
            <a:spAutoFit/>
          </a:bodyPr>
          <a:lstStyle/>
          <a:p>
            <a:pPr algn="ctr"/>
            <a:r>
              <a:rPr lang="en-US" sz="2800" dirty="0" smtClean="0">
                <a:solidFill>
                  <a:srgbClr val="0A3467"/>
                </a:solidFill>
              </a:rPr>
              <a:t>BWI ARRIVALS</a:t>
            </a:r>
          </a:p>
          <a:p>
            <a:pPr algn="ctr"/>
            <a:endParaRPr lang="en-US" sz="2800" dirty="0" smtClean="0">
              <a:solidFill>
                <a:srgbClr val="0A3467"/>
              </a:solidFill>
            </a:endParaRPr>
          </a:p>
          <a:p>
            <a:r>
              <a:rPr lang="en-US" sz="2800" dirty="0" smtClean="0">
                <a:solidFill>
                  <a:srgbClr val="0A3467"/>
                </a:solidFill>
              </a:rPr>
              <a:t>SMF-2:55pm</a:t>
            </a:r>
          </a:p>
          <a:p>
            <a:endParaRPr lang="en-US" sz="2800" dirty="0" smtClean="0">
              <a:solidFill>
                <a:srgbClr val="0A3467"/>
              </a:solidFill>
            </a:endParaRPr>
          </a:p>
          <a:p>
            <a:endParaRPr lang="en-US" sz="2800" dirty="0" smtClean="0">
              <a:solidFill>
                <a:srgbClr val="0A3467"/>
              </a:solidFill>
            </a:endParaRPr>
          </a:p>
          <a:p>
            <a:r>
              <a:rPr lang="en-US" sz="2800" dirty="0" smtClean="0">
                <a:solidFill>
                  <a:srgbClr val="0A3467"/>
                </a:solidFill>
              </a:rPr>
              <a:t>OAK-2:50pm</a:t>
            </a:r>
            <a:endParaRPr lang="en-US" sz="2800" dirty="0">
              <a:solidFill>
                <a:srgbClr val="0A3467"/>
              </a:solidFill>
            </a:endParaRPr>
          </a:p>
        </p:txBody>
      </p:sp>
      <p:sp>
        <p:nvSpPr>
          <p:cNvPr id="7" name="Curved Down Arrow 6"/>
          <p:cNvSpPr/>
          <p:nvPr/>
        </p:nvSpPr>
        <p:spPr>
          <a:xfrm>
            <a:off x="3410712" y="1147529"/>
            <a:ext cx="5080173" cy="919015"/>
          </a:xfrm>
          <a:prstGeom prst="curvedDownArrow">
            <a:avLst/>
          </a:prstGeom>
          <a:solidFill>
            <a:srgbClr val="00A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urved Up Arrow 7"/>
          <p:cNvSpPr/>
          <p:nvPr/>
        </p:nvSpPr>
        <p:spPr>
          <a:xfrm rot="21302641">
            <a:off x="3183527" y="4042022"/>
            <a:ext cx="5417220" cy="1105895"/>
          </a:xfrm>
          <a:prstGeom prst="curvedUpArrow">
            <a:avLst/>
          </a:prstGeom>
          <a:solidFill>
            <a:srgbClr val="00A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7833641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21382460">
            <a:off x="4015641" y="319156"/>
            <a:ext cx="6427919" cy="709632"/>
          </a:xfrm>
        </p:spPr>
        <p:txBody>
          <a:bodyPr>
            <a:normAutofit fontScale="90000"/>
          </a:bodyPr>
          <a:lstStyle/>
          <a:p>
            <a:r>
              <a:rPr lang="en-US" sz="4800" dirty="0" smtClean="0"/>
              <a:t>Travel From: CWF </a:t>
            </a:r>
            <a:endParaRPr lang="en-US" sz="4800" dirty="0"/>
          </a:p>
        </p:txBody>
      </p:sp>
      <p:sp>
        <p:nvSpPr>
          <p:cNvPr id="3" name="Subtitle 2"/>
          <p:cNvSpPr>
            <a:spLocks noGrp="1"/>
          </p:cNvSpPr>
          <p:nvPr>
            <p:ph type="subTitle" idx="1"/>
          </p:nvPr>
        </p:nvSpPr>
        <p:spPr>
          <a:xfrm rot="21383288">
            <a:off x="7484261" y="1478751"/>
            <a:ext cx="2954854" cy="2680979"/>
          </a:xfrm>
        </p:spPr>
        <p:txBody>
          <a:bodyPr/>
          <a:lstStyle/>
          <a:p>
            <a:pPr algn="ctr"/>
            <a:r>
              <a:rPr lang="en-US" dirty="0" smtClean="0">
                <a:solidFill>
                  <a:srgbClr val="0A3467"/>
                </a:solidFill>
              </a:rPr>
              <a:t>BWI Departure</a:t>
            </a:r>
          </a:p>
          <a:p>
            <a:pPr algn="ctr"/>
            <a:r>
              <a:rPr lang="en-US" dirty="0" smtClean="0">
                <a:solidFill>
                  <a:srgbClr val="0A3467"/>
                </a:solidFill>
              </a:rPr>
              <a:t>7-1-17</a:t>
            </a:r>
          </a:p>
          <a:p>
            <a:pPr algn="ctr"/>
            <a:r>
              <a:rPr lang="en-US" dirty="0" smtClean="0">
                <a:solidFill>
                  <a:srgbClr val="0A3467"/>
                </a:solidFill>
              </a:rPr>
              <a:t>9:10 am</a:t>
            </a:r>
            <a:endParaRPr lang="en-US" dirty="0">
              <a:solidFill>
                <a:srgbClr val="0A3467"/>
              </a:solidFill>
            </a:endParaRPr>
          </a:p>
          <a:p>
            <a:pPr algn="ctr"/>
            <a:r>
              <a:rPr lang="en-US" dirty="0" smtClean="0">
                <a:solidFill>
                  <a:srgbClr val="0A3467"/>
                </a:solidFill>
              </a:rPr>
              <a:t>Madera &amp; Marin</a:t>
            </a:r>
            <a:endParaRPr lang="en-US" dirty="0">
              <a:solidFill>
                <a:srgbClr val="0A3467"/>
              </a:solidFill>
            </a:endParaRPr>
          </a:p>
        </p:txBody>
      </p:sp>
      <p:sp>
        <p:nvSpPr>
          <p:cNvPr id="4" name="TextBox 3"/>
          <p:cNvSpPr txBox="1"/>
          <p:nvPr/>
        </p:nvSpPr>
        <p:spPr>
          <a:xfrm rot="21378188">
            <a:off x="6433073" y="4568428"/>
            <a:ext cx="4410635" cy="1107996"/>
          </a:xfrm>
          <a:prstGeom prst="rect">
            <a:avLst/>
          </a:prstGeom>
          <a:noFill/>
        </p:spPr>
        <p:txBody>
          <a:bodyPr wrap="square" rtlCol="0">
            <a:spAutoFit/>
          </a:bodyPr>
          <a:lstStyle/>
          <a:p>
            <a:r>
              <a:rPr lang="en-US" sz="6600" dirty="0" smtClean="0">
                <a:solidFill>
                  <a:schemeClr val="bg1"/>
                </a:solidFill>
              </a:rPr>
              <a:t>OVERVIEW</a:t>
            </a:r>
            <a:endParaRPr lang="en-US" sz="6600" dirty="0">
              <a:solidFill>
                <a:schemeClr val="bg1"/>
              </a:solidFill>
            </a:endParaRPr>
          </a:p>
        </p:txBody>
      </p:sp>
      <p:pic>
        <p:nvPicPr>
          <p:cNvPr id="1026" name="Picture 2" descr="http://3t61of1t6u3x3af7ir2y91ib.wpengine.netdna-cdn.com/wp-content/uploads/2016/04/cwf-logo-horiz_150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18267">
            <a:off x="31158" y="389462"/>
            <a:ext cx="3506256" cy="127199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21434266">
            <a:off x="174505" y="2271359"/>
            <a:ext cx="2653554" cy="1384995"/>
          </a:xfrm>
          <a:prstGeom prst="rect">
            <a:avLst/>
          </a:prstGeom>
          <a:ln>
            <a:solidFill>
              <a:srgbClr val="0A3467"/>
            </a:solidFill>
          </a:ln>
        </p:spPr>
        <p:txBody>
          <a:bodyPr wrap="square">
            <a:spAutoFit/>
          </a:bodyPr>
          <a:lstStyle/>
          <a:p>
            <a:pPr algn="ctr"/>
            <a:r>
              <a:rPr lang="en-US" sz="2800" dirty="0" smtClean="0">
                <a:solidFill>
                  <a:srgbClr val="0A3467"/>
                </a:solidFill>
              </a:rPr>
              <a:t>ARRIVALS</a:t>
            </a:r>
          </a:p>
          <a:p>
            <a:pPr algn="ctr"/>
            <a:r>
              <a:rPr lang="en-US" sz="2800" dirty="0" smtClean="0">
                <a:solidFill>
                  <a:srgbClr val="0A3467"/>
                </a:solidFill>
              </a:rPr>
              <a:t>7-1-17</a:t>
            </a:r>
          </a:p>
          <a:p>
            <a:pPr algn="ctr"/>
            <a:r>
              <a:rPr lang="en-US" sz="2800" dirty="0" smtClean="0">
                <a:solidFill>
                  <a:srgbClr val="0A3467"/>
                </a:solidFill>
              </a:rPr>
              <a:t>OAK-12 PM</a:t>
            </a:r>
            <a:endParaRPr lang="en-US" sz="2800" dirty="0">
              <a:solidFill>
                <a:srgbClr val="0A3467"/>
              </a:solidFill>
            </a:endParaRPr>
          </a:p>
        </p:txBody>
      </p:sp>
      <p:sp>
        <p:nvSpPr>
          <p:cNvPr id="10" name="Curved Down Arrow 9"/>
          <p:cNvSpPr/>
          <p:nvPr/>
        </p:nvSpPr>
        <p:spPr>
          <a:xfrm flipH="1">
            <a:off x="2103120" y="1900611"/>
            <a:ext cx="6277139" cy="869880"/>
          </a:xfrm>
          <a:prstGeom prst="curvedDownArrow">
            <a:avLst/>
          </a:prstGeom>
          <a:solidFill>
            <a:srgbClr val="00A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9890" y="2120409"/>
            <a:ext cx="4234519" cy="3363649"/>
          </a:xfrm>
          <a:prstGeom prst="rect">
            <a:avLst/>
          </a:prstGeom>
        </p:spPr>
      </p:pic>
    </p:spTree>
    <p:custDataLst>
      <p:tags r:id="rId1"/>
    </p:custDataLst>
    <p:extLst>
      <p:ext uri="{BB962C8B-B14F-4D97-AF65-F5344CB8AC3E}">
        <p14:creationId xmlns:p14="http://schemas.microsoft.com/office/powerpoint/2010/main" val="352145114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814</TotalTime>
  <Words>1317</Words>
  <Application>Microsoft Office PowerPoint</Application>
  <PresentationFormat>Widescreen</PresentationFormat>
  <Paragraphs>181</Paragraphs>
  <Slides>18</Slides>
  <Notes>10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Impact</vt:lpstr>
      <vt:lpstr>Main Event</vt:lpstr>
      <vt:lpstr>2017 </vt:lpstr>
      <vt:lpstr>Tonight We Will Cover </vt:lpstr>
      <vt:lpstr>CWF 2017</vt:lpstr>
      <vt:lpstr>How to raise the $$$</vt:lpstr>
      <vt:lpstr>CWF 2017</vt:lpstr>
      <vt:lpstr>CWF CONFERENCE</vt:lpstr>
      <vt:lpstr>CWF Extended Trip</vt:lpstr>
      <vt:lpstr>Travel To: CWF </vt:lpstr>
      <vt:lpstr>Travel From: CWF </vt:lpstr>
      <vt:lpstr>Travel From: CWF </vt:lpstr>
      <vt:lpstr>Travel From: CWF </vt:lpstr>
      <vt:lpstr>What is it?</vt:lpstr>
      <vt:lpstr>Food insecurity</vt:lpstr>
      <vt:lpstr>Food insecurity</vt:lpstr>
      <vt:lpstr>Food insecurity</vt:lpstr>
      <vt:lpstr>Food insecurity</vt:lpstr>
      <vt:lpstr>What questions do you have</vt:lpstr>
      <vt:lpstr>SAVE THE DATE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dc:title>
  <dc:creator>Scott C Mautte</dc:creator>
  <cp:lastModifiedBy>Scott C Mautte</cp:lastModifiedBy>
  <cp:revision>38</cp:revision>
  <dcterms:created xsi:type="dcterms:W3CDTF">2017-01-24T18:45:38Z</dcterms:created>
  <dcterms:modified xsi:type="dcterms:W3CDTF">2017-01-26T02:11:41Z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3E0341C2-E318-4548-8B2E-F1C5A018AA3D</vt:lpwstr>
  </property>
  <property fmtid="{D5CDD505-2E9C-101B-9397-08002B2CF9AE}" pid="3" name="ArticulatePath">
    <vt:lpwstr>Presentation1</vt:lpwstr>
  </property>
</Properties>
</file>