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57"/>
  </p:notesMasterIdLst>
  <p:handoutMasterIdLst>
    <p:handoutMasterId r:id="rId58"/>
  </p:handoutMasterIdLst>
  <p:sldIdLst>
    <p:sldId id="256" r:id="rId3"/>
    <p:sldId id="257" r:id="rId4"/>
    <p:sldId id="33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264" r:id="rId35"/>
    <p:sldId id="265" r:id="rId36"/>
    <p:sldId id="266" r:id="rId37"/>
    <p:sldId id="277" r:id="rId38"/>
    <p:sldId id="267" r:id="rId39"/>
    <p:sldId id="268" r:id="rId40"/>
    <p:sldId id="269" r:id="rId41"/>
    <p:sldId id="270" r:id="rId42"/>
    <p:sldId id="271" r:id="rId43"/>
    <p:sldId id="272" r:id="rId44"/>
    <p:sldId id="274" r:id="rId45"/>
    <p:sldId id="275" r:id="rId46"/>
    <p:sldId id="276" r:id="rId47"/>
    <p:sldId id="281" r:id="rId48"/>
    <p:sldId id="283" r:id="rId49"/>
    <p:sldId id="287" r:id="rId50"/>
    <p:sldId id="289" r:id="rId51"/>
    <p:sldId id="293" r:id="rId52"/>
    <p:sldId id="301" r:id="rId53"/>
    <p:sldId id="300" r:id="rId54"/>
    <p:sldId id="280" r:id="rId55"/>
    <p:sldId id="299" r:id="rId56"/>
  </p:sldIdLst>
  <p:sldSz cx="9144000" cy="6858000" type="screen4x3"/>
  <p:notesSz cx="6950075" cy="9236075"/>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5E"/>
    <a:srgbClr val="80CAEB"/>
    <a:srgbClr val="00974E"/>
    <a:srgbClr val="003300"/>
    <a:srgbClr val="0A804E"/>
    <a:srgbClr val="5BB8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74419" autoAdjust="0"/>
  </p:normalViewPr>
  <p:slideViewPr>
    <p:cSldViewPr>
      <p:cViewPr varScale="1">
        <p:scale>
          <a:sx n="86" d="100"/>
          <a:sy n="86" d="100"/>
        </p:scale>
        <p:origin x="265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9431E99D-162A-45DD-AEC0-EB3757D5EDC8}" type="datetimeFigureOut">
              <a:rPr lang="en-US" smtClean="0"/>
              <a:t>3/22/2017</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DD5047D0-5AEE-4784-8508-6119EE81A34A}" type="slidenum">
              <a:rPr lang="en-US" smtClean="0"/>
              <a:t>‹#›</a:t>
            </a:fld>
            <a:endParaRPr lang="en-US"/>
          </a:p>
        </p:txBody>
      </p:sp>
    </p:spTree>
    <p:extLst>
      <p:ext uri="{BB962C8B-B14F-4D97-AF65-F5344CB8AC3E}">
        <p14:creationId xmlns:p14="http://schemas.microsoft.com/office/powerpoint/2010/main" val="3443930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1440" tIns="45720" rIns="91440" bIns="45720" rtlCol="0"/>
          <a:lstStyle>
            <a:lvl1pPr algn="r">
              <a:defRPr sz="1200"/>
            </a:lvl1pPr>
          </a:lstStyle>
          <a:p>
            <a:fld id="{64418AC0-660C-490C-A754-8CB3E6109328}" type="datetimeFigureOut">
              <a:rPr lang="en-US" smtClean="0"/>
              <a:pPr/>
              <a:t>3/22/2017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1440" tIns="45720" rIns="91440" bIns="45720" rtlCol="0" anchor="b"/>
          <a:lstStyle>
            <a:lvl1pPr algn="r">
              <a:defRPr sz="1200"/>
            </a:lvl1pPr>
          </a:lstStyle>
          <a:p>
            <a:fld id="{AEFC5EC7-A8A7-410E-9DF9-3A95C23B7B22}" type="slidenum">
              <a:rPr lang="en-US" smtClean="0"/>
              <a:pPr/>
              <a:t>‹#›</a:t>
            </a:fld>
            <a:endParaRPr lang="en-US"/>
          </a:p>
        </p:txBody>
      </p:sp>
    </p:spTree>
    <p:extLst>
      <p:ext uri="{BB962C8B-B14F-4D97-AF65-F5344CB8AC3E}">
        <p14:creationId xmlns:p14="http://schemas.microsoft.com/office/powerpoint/2010/main" val="1161328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C5EC7-A8A7-410E-9DF9-3A95C23B7B22}" type="slidenum">
              <a:rPr lang="en-US" smtClean="0"/>
              <a:pPr/>
              <a:t>1</a:t>
            </a:fld>
            <a:endParaRPr lang="en-US"/>
          </a:p>
        </p:txBody>
      </p:sp>
    </p:spTree>
    <p:extLst>
      <p:ext uri="{BB962C8B-B14F-4D97-AF65-F5344CB8AC3E}">
        <p14:creationId xmlns:p14="http://schemas.microsoft.com/office/powerpoint/2010/main" val="252947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099517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Jenna</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472544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264746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Anything</a:t>
            </a:r>
            <a:r>
              <a:rPr lang="en-US" baseline="0" dirty="0" smtClean="0"/>
              <a:t> </a:t>
            </a:r>
            <a:r>
              <a:rPr lang="en-US" baseline="0" dirty="0" smtClean="0"/>
              <a:t>else you would like to gain from this experience?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665966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r>
              <a:rPr lang="en-US" sz="1300" dirty="0" smtClean="0"/>
              <a:t>(</a:t>
            </a:r>
            <a:r>
              <a:rPr lang="en-US" sz="1300" dirty="0"/>
              <a:t>not more than 1-2 pages) to leave with Members and staff. Use pictures in your reports and use bullet points rather then paragraphs.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554979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822056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t>
            </a:r>
            <a:r>
              <a:rPr lang="en-US" dirty="0" smtClean="0"/>
              <a:t>would go here? </a:t>
            </a:r>
          </a:p>
          <a:p>
            <a:r>
              <a:rPr lang="en-US" dirty="0" smtClean="0"/>
              <a:t>I would suggest an</a:t>
            </a:r>
            <a:r>
              <a:rPr lang="en-US" baseline="0" dirty="0" smtClean="0"/>
              <a:t> excel sheet outlining everything you have found-post on CT and let others comment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325535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t>
            </a:r>
            <a:r>
              <a:rPr lang="en-US" dirty="0" smtClean="0"/>
              <a:t>we now</a:t>
            </a:r>
            <a:r>
              <a:rPr lang="en-US" baseline="0" dirty="0" smtClean="0"/>
              <a:t> understand where our funds come from? Do we understand how we are connected to USDA? </a:t>
            </a:r>
          </a:p>
          <a:p>
            <a:endParaRPr lang="en-US" baseline="0" dirty="0" smtClean="0"/>
          </a:p>
          <a:p>
            <a:r>
              <a:rPr lang="en-US" baseline="0" dirty="0" smtClean="0"/>
              <a:t>What type of questions would you like to ask?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693349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300" dirty="0" smtClean="0"/>
              <a:t>Introduce </a:t>
            </a:r>
            <a:r>
              <a:rPr lang="en-US" sz="1300" dirty="0"/>
              <a:t>yourselves.</a:t>
            </a:r>
          </a:p>
          <a:p>
            <a:pPr marL="285750" indent="-285750">
              <a:buFont typeface="Arial" panose="020B0604020202020204" pitchFamily="34" charset="0"/>
              <a:buChar char="•"/>
            </a:pPr>
            <a:r>
              <a:rPr lang="en-US" sz="1300" dirty="0" smtClean="0"/>
              <a:t>Describe </a:t>
            </a:r>
            <a:r>
              <a:rPr lang="en-US" sz="1300" dirty="0"/>
              <a:t>the purpose for your visit.</a:t>
            </a:r>
          </a:p>
          <a:p>
            <a:pPr marL="285750" indent="-285750">
              <a:buFont typeface="Arial" panose="020B0604020202020204" pitchFamily="34" charset="0"/>
              <a:buChar char="•"/>
            </a:pPr>
            <a:r>
              <a:rPr lang="en-US" sz="1300" dirty="0"/>
              <a:t>No more than two or three educational programs or issues and focus on them.</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06428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 typeface="Arial" panose="020B0604020202020204" pitchFamily="34" charset="0"/>
              <a:buChar char="•"/>
            </a:pPr>
            <a:r>
              <a:rPr lang="en-US" sz="1300" dirty="0"/>
              <a:t>Introduce yourselves.</a:t>
            </a:r>
          </a:p>
          <a:p>
            <a:pPr marL="174697" indent="-174697">
              <a:buFont typeface="Arial" panose="020B0604020202020204" pitchFamily="34" charset="0"/>
              <a:buChar char="•"/>
            </a:pPr>
            <a:r>
              <a:rPr lang="en-US" sz="1300" dirty="0" smtClean="0"/>
              <a:t>Describe </a:t>
            </a:r>
            <a:r>
              <a:rPr lang="en-US" sz="1300" dirty="0"/>
              <a:t>the purpose for your visit.</a:t>
            </a:r>
          </a:p>
          <a:p>
            <a:pPr marL="174697" indent="-174697">
              <a:buFont typeface="Arial" panose="020B0604020202020204" pitchFamily="34" charset="0"/>
              <a:buChar char="•"/>
            </a:pPr>
            <a:r>
              <a:rPr lang="en-US" sz="1300" dirty="0"/>
              <a:t>Describe how 4-H is administered by our State Land Grant College and Extension program</a:t>
            </a:r>
          </a:p>
          <a:p>
            <a:pPr marL="174697" indent="-174697">
              <a:buFont typeface="Arial" panose="020B0604020202020204" pitchFamily="34" charset="0"/>
              <a:buChar char="•"/>
            </a:pPr>
            <a:r>
              <a:rPr lang="en-US" sz="1300" dirty="0"/>
              <a:t>No more than two or three educational programs or issues and focus on them.</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25273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C5EC7-A8A7-410E-9DF9-3A95C23B7B22}" type="slidenum">
              <a:rPr lang="en-US" smtClean="0"/>
              <a:pPr/>
              <a:t>2</a:t>
            </a:fld>
            <a:endParaRPr lang="en-US"/>
          </a:p>
        </p:txBody>
      </p:sp>
    </p:spTree>
    <p:extLst>
      <p:ext uri="{BB962C8B-B14F-4D97-AF65-F5344CB8AC3E}">
        <p14:creationId xmlns:p14="http://schemas.microsoft.com/office/powerpoint/2010/main" val="1246166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646455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Organizational </a:t>
            </a:r>
            <a:r>
              <a:rPr lang="en-US" sz="1300" dirty="0"/>
              <a:t>sustainability for Extension now relies on translating the value of what we do to a wider audience</a:t>
            </a:r>
          </a:p>
          <a:p>
            <a:r>
              <a:rPr lang="en-US" sz="1300" dirty="0"/>
              <a:t>than we have in the past.</a:t>
            </a:r>
          </a:p>
          <a:p>
            <a:endParaRPr lang="en-US" sz="1300" dirty="0"/>
          </a:p>
          <a:p>
            <a:pPr defTabSz="931717">
              <a:defRPr/>
            </a:pPr>
            <a:r>
              <a:rPr lang="en-US" sz="1300" dirty="0"/>
              <a:t>Private/personal/internal values are those that those who participate in the program hold. </a:t>
            </a:r>
          </a:p>
          <a:p>
            <a:pPr defTabSz="931717">
              <a:defRPr/>
            </a:pPr>
            <a:endParaRPr lang="en-US" sz="1300" dirty="0"/>
          </a:p>
          <a:p>
            <a:pPr defTabSz="931717">
              <a:defRPr/>
            </a:pPr>
            <a:r>
              <a:rPr lang="en-US" sz="1300" dirty="0"/>
              <a:t>“4-H is a positive youth development program”</a:t>
            </a:r>
          </a:p>
          <a:p>
            <a:endParaRPr lang="en-US" sz="1300" dirty="0"/>
          </a:p>
          <a:p>
            <a:r>
              <a:rPr lang="en-US" sz="1300" dirty="0"/>
              <a:t>Public values are private/personal/internal values that are framed in a way that is accessible and important to a broader audience</a:t>
            </a:r>
          </a:p>
          <a:p>
            <a:endParaRPr lang="en-US" sz="1300" dirty="0"/>
          </a:p>
          <a:p>
            <a:endParaRPr lang="en-US" sz="1300" dirty="0"/>
          </a:p>
          <a:p>
            <a:r>
              <a:rPr lang="en-US" sz="1300" b="1" dirty="0"/>
              <a:t>Private or Personal Value Public Value</a:t>
            </a:r>
          </a:p>
          <a:p>
            <a:r>
              <a:rPr lang="en-US" sz="1300" dirty="0"/>
              <a:t>Youth and adults develop leadership  </a:t>
            </a:r>
            <a:r>
              <a:rPr lang="en-US" sz="1300" dirty="0">
                <a:sym typeface="Wingdings" panose="05000000000000000000" pitchFamily="2" charset="2"/>
              </a:rPr>
              <a:t> </a:t>
            </a:r>
            <a:r>
              <a:rPr lang="en-US" sz="1300" dirty="0"/>
              <a:t>skills Increasing civic participation</a:t>
            </a:r>
          </a:p>
          <a:p>
            <a:r>
              <a:rPr lang="en-US" sz="1300" dirty="0"/>
              <a:t>Youth and adults increase their intake of</a:t>
            </a:r>
          </a:p>
          <a:p>
            <a:r>
              <a:rPr lang="en-US" sz="1300" dirty="0"/>
              <a:t>fruits and vegetables </a:t>
            </a:r>
            <a:r>
              <a:rPr lang="en-US" sz="1300" dirty="0">
                <a:sym typeface="Wingdings" panose="05000000000000000000" pitchFamily="2" charset="2"/>
              </a:rPr>
              <a:t> </a:t>
            </a:r>
            <a:r>
              <a:rPr lang="en-US" sz="1300" dirty="0"/>
              <a:t>Decreasing health care costs</a:t>
            </a:r>
          </a:p>
          <a:p>
            <a:r>
              <a:rPr lang="en-US" sz="1300" dirty="0"/>
              <a:t>Reduced use of pesticides  -</a:t>
            </a:r>
            <a:r>
              <a:rPr lang="en-US" sz="1300" dirty="0">
                <a:sym typeface="Wingdings" panose="05000000000000000000" pitchFamily="2" charset="2"/>
              </a:rPr>
              <a:t> </a:t>
            </a:r>
            <a:r>
              <a:rPr lang="en-US" sz="1300" dirty="0"/>
              <a:t>Improved water quality</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827223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533659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We </a:t>
            </a:r>
            <a:r>
              <a:rPr lang="en-US" sz="1300" dirty="0"/>
              <a:t>are excited to announce, that we have identified 6 public values statements for the 4-H community. These public value statements represent the hard work and thinking of 4-H volunteers, youth, advisors, representatives, and statewide staff during our full-day planning meeting, and are as follows: </a:t>
            </a:r>
          </a:p>
          <a:p>
            <a:endParaRPr lang="en-US" sz="1300" dirty="0"/>
          </a:p>
          <a:p>
            <a:endParaRPr lang="en-US" sz="1300" dirty="0"/>
          </a:p>
          <a:p>
            <a:r>
              <a:rPr lang="en-US" sz="1300" dirty="0"/>
              <a:t> </a:t>
            </a:r>
          </a:p>
          <a:p>
            <a:r>
              <a:rPr lang="en-US" sz="1300" b="1" dirty="0"/>
              <a:t>4-H increases the economic sustainability, growth, and prosperity, of California's global economy. </a:t>
            </a:r>
            <a:endParaRPr lang="en-US" sz="1300" dirty="0"/>
          </a:p>
          <a:p>
            <a:r>
              <a:rPr lang="en-US" sz="1300" b="1" dirty="0"/>
              <a:t>Background: </a:t>
            </a:r>
            <a:endParaRPr lang="en-US" sz="1300" dirty="0"/>
          </a:p>
          <a:p>
            <a:r>
              <a:rPr lang="en-US" sz="1300" dirty="0"/>
              <a:t>4-H youth are more likely than their non 4-H counterparts, to enter the workforce better prepared to collaborate, think critically, solve problems, and be innovative. These are skills that lead to a competent workforce enabling industries to be innovative and vibrant, and contribute to increased income and sales tax revenue for our communities and state, thereby improving the economic growth of California's global economy.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812901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smtClean="0"/>
              <a:t>4-H </a:t>
            </a:r>
            <a:r>
              <a:rPr lang="en-US" sz="1300" b="1" dirty="0"/>
              <a:t>increases civic engagement to strengthen communities. Background: </a:t>
            </a:r>
            <a:endParaRPr lang="en-US" sz="1300" dirty="0"/>
          </a:p>
          <a:p>
            <a:r>
              <a:rPr lang="en-US" sz="1300" dirty="0"/>
              <a:t>4-H youth, as young as 5, engage in service learning projects to identify needs in their community by building youth-adult partnerships to develop creative solutions to real issues. 4-H provides an enormous  amount of civic engagement services to communities across California. For example, statewide, youth </a:t>
            </a:r>
          </a:p>
          <a:p>
            <a:r>
              <a:rPr lang="en-US" sz="1300" dirty="0"/>
              <a:t>and adults contribute more than 100,000 hours to respond to and address critical community issues, which strengthens communities through civic engagement.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76191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smtClean="0"/>
              <a:t>4-H </a:t>
            </a:r>
            <a:r>
              <a:rPr lang="en-US" sz="1300" b="1" dirty="0"/>
              <a:t>ensures a safe, sustainable, and secure food supply. </a:t>
            </a:r>
            <a:endParaRPr lang="en-US" sz="1300" dirty="0"/>
          </a:p>
          <a:p>
            <a:r>
              <a:rPr lang="en-US" sz="1300" b="1" dirty="0"/>
              <a:t>Background: </a:t>
            </a:r>
            <a:endParaRPr lang="en-US" sz="1300" dirty="0"/>
          </a:p>
          <a:p>
            <a:r>
              <a:rPr lang="en-US" sz="1300" dirty="0"/>
              <a:t>4-H is California’s premier organization for training young agriculturalists and its research-based curricula promotes cutting-edge practices. More than one-third of the activities that 4-H youth engage in include agricultural-related projects, providing leadership continuity to California’s $37.5 billion agricultural industry and ensuring a safe, steady, food supply for California and the world.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59371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smtClean="0"/>
              <a:t>4-H </a:t>
            </a:r>
            <a:r>
              <a:rPr lang="en-US" sz="1300" b="1" dirty="0"/>
              <a:t>increases personal responsibility that positively contributes to communities. </a:t>
            </a:r>
            <a:endParaRPr lang="en-US" sz="1300" dirty="0"/>
          </a:p>
          <a:p>
            <a:r>
              <a:rPr lang="en-US" sz="1300" b="1" dirty="0"/>
              <a:t>Background: </a:t>
            </a:r>
            <a:endParaRPr lang="en-US" sz="1300" dirty="0"/>
          </a:p>
          <a:p>
            <a:r>
              <a:rPr lang="en-US" sz="1300" dirty="0"/>
              <a:t>Participating in 4-H programs strengthen youth’s positive individual characteristics such as being responsible and accountable, being committed and loyal, and having integrity. These are core aspects of what is considered having “character,” and according to Dr. Rand Conger at UC Davis, research shows that character is an important aspect of development that underlies individual success in careers and higher education. Undoubtedly, these interpersonal characteristics not only benefit the individual but create healthy and strong work environments. Thus, the personal qualities that 4-H develops in each member creates a stronger economic, social, and environmental base in communities where 4-Hers live, thereby benefiting and leading to success for the broader community.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10847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smtClean="0"/>
              <a:t>4-H </a:t>
            </a:r>
            <a:r>
              <a:rPr lang="en-US" sz="1300" b="1" dirty="0"/>
              <a:t>reduces public costs to society. </a:t>
            </a:r>
            <a:endParaRPr lang="en-US" sz="1300" dirty="0"/>
          </a:p>
          <a:p>
            <a:r>
              <a:rPr lang="en-US" sz="1300" b="1" dirty="0"/>
              <a:t>Background: </a:t>
            </a:r>
            <a:endParaRPr lang="en-US" sz="1300" dirty="0"/>
          </a:p>
          <a:p>
            <a:r>
              <a:rPr lang="en-US" sz="1300" dirty="0"/>
              <a:t>Through participation in 4-H, youth develop specific skills that are important for jobs and careers such as leaderships skills, ability to organize and lead meetings, set and achieve goals, financial awareness, and social skills. These skills arguably lead to greater physical and emotional health and educational and occupational success. Thus, 4-H involvement fosters self-sufficiency and leads to less dependence on costly public social services.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772140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smtClean="0"/>
              <a:t>4-H </a:t>
            </a:r>
            <a:r>
              <a:rPr lang="en-US" sz="1300" b="1" dirty="0"/>
              <a:t>improves public health and safety. </a:t>
            </a:r>
            <a:endParaRPr lang="en-US" sz="1300" dirty="0"/>
          </a:p>
          <a:p>
            <a:r>
              <a:rPr lang="en-US" sz="1300" b="1" dirty="0"/>
              <a:t>Background: </a:t>
            </a:r>
            <a:endParaRPr lang="en-US" sz="1300" dirty="0"/>
          </a:p>
          <a:p>
            <a:r>
              <a:rPr lang="en-US" sz="1300" dirty="0"/>
              <a:t>4-H education programs address health, agricultural, and environmental literacy. Through real world experiences that cultivate self-esteem, self-confidence, and leadership, youth and adults adopt preventative and practices that result in reduced risky behaviors and improved healthy lifestyle habits. Program impacts include improved public health and safety and reduced costs to the state and community.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400861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941741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C5EC7-A8A7-410E-9DF9-3A95C23B7B22}" type="slidenum">
              <a:rPr lang="en-US" smtClean="0"/>
              <a:pPr/>
              <a:t>3</a:t>
            </a:fld>
            <a:endParaRPr lang="en-US"/>
          </a:p>
        </p:txBody>
      </p:sp>
    </p:spTree>
    <p:extLst>
      <p:ext uri="{BB962C8B-B14F-4D97-AF65-F5344CB8AC3E}">
        <p14:creationId xmlns:p14="http://schemas.microsoft.com/office/powerpoint/2010/main" val="4218856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4085075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4168471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9008018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Pins for trinket trade to be</a:t>
            </a:r>
            <a:r>
              <a:rPr lang="en-US" baseline="0" dirty="0" smtClean="0"/>
              <a:t> provided by the CA 4-H state office</a:t>
            </a:r>
            <a:endParaRPr lang="en-US" dirty="0"/>
          </a:p>
        </p:txBody>
      </p:sp>
      <p:sp>
        <p:nvSpPr>
          <p:cNvPr id="4" name="Slide Number Placeholder 3"/>
          <p:cNvSpPr>
            <a:spLocks noGrp="1"/>
          </p:cNvSpPr>
          <p:nvPr>
            <p:ph type="sldNum" sz="quarter" idx="10"/>
          </p:nvPr>
        </p:nvSpPr>
        <p:spPr/>
        <p:txBody>
          <a:bodyPr/>
          <a:lstStyle/>
          <a:p>
            <a:fld id="{AEFC5EC7-A8A7-410E-9DF9-3A95C23B7B22}" type="slidenum">
              <a:rPr lang="en-US" smtClean="0"/>
              <a:pPr/>
              <a:t>33</a:t>
            </a:fld>
            <a:endParaRPr lang="en-US"/>
          </a:p>
        </p:txBody>
      </p:sp>
    </p:spTree>
    <p:extLst>
      <p:ext uri="{BB962C8B-B14F-4D97-AF65-F5344CB8AC3E}">
        <p14:creationId xmlns:p14="http://schemas.microsoft.com/office/powerpoint/2010/main" val="17331807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C5EC7-A8A7-410E-9DF9-3A95C23B7B22}" type="slidenum">
              <a:rPr lang="en-US" smtClean="0"/>
              <a:pPr/>
              <a:t>34</a:t>
            </a:fld>
            <a:endParaRPr lang="en-US"/>
          </a:p>
        </p:txBody>
      </p:sp>
    </p:spTree>
    <p:extLst>
      <p:ext uri="{BB962C8B-B14F-4D97-AF65-F5344CB8AC3E}">
        <p14:creationId xmlns:p14="http://schemas.microsoft.com/office/powerpoint/2010/main" val="3407814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C5EC7-A8A7-410E-9DF9-3A95C23B7B22}" type="slidenum">
              <a:rPr lang="en-US" smtClean="0"/>
              <a:pPr/>
              <a:t>35</a:t>
            </a:fld>
            <a:endParaRPr lang="en-US"/>
          </a:p>
        </p:txBody>
      </p:sp>
    </p:spTree>
    <p:extLst>
      <p:ext uri="{BB962C8B-B14F-4D97-AF65-F5344CB8AC3E}">
        <p14:creationId xmlns:p14="http://schemas.microsoft.com/office/powerpoint/2010/main" val="21480850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C5EC7-A8A7-410E-9DF9-3A95C23B7B22}" type="slidenum">
              <a:rPr lang="en-US" smtClean="0"/>
              <a:pPr/>
              <a:t>36</a:t>
            </a:fld>
            <a:endParaRPr lang="en-US"/>
          </a:p>
        </p:txBody>
      </p:sp>
    </p:spTree>
    <p:extLst>
      <p:ext uri="{BB962C8B-B14F-4D97-AF65-F5344CB8AC3E}">
        <p14:creationId xmlns:p14="http://schemas.microsoft.com/office/powerpoint/2010/main" val="4240233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FC5EC7-A8A7-410E-9DF9-3A95C23B7B22}" type="slidenum">
              <a:rPr lang="en-US" smtClean="0"/>
              <a:pPr/>
              <a:t>37</a:t>
            </a:fld>
            <a:endParaRPr lang="en-US"/>
          </a:p>
        </p:txBody>
      </p:sp>
    </p:spTree>
    <p:extLst>
      <p:ext uri="{BB962C8B-B14F-4D97-AF65-F5344CB8AC3E}">
        <p14:creationId xmlns:p14="http://schemas.microsoft.com/office/powerpoint/2010/main" val="473355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Night out our cultural event is  Toby's Dinner</a:t>
            </a:r>
            <a:r>
              <a:rPr lang="en-US" baseline="0" dirty="0" smtClean="0"/>
              <a:t> </a:t>
            </a:r>
            <a:r>
              <a:rPr lang="en-US" baseline="0" dirty="0" smtClean="0"/>
              <a:t>Theatre-Joseph and the Technicolor Dream Coast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FC5EC7-A8A7-410E-9DF9-3A95C23B7B22}" type="slidenum">
              <a:rPr lang="en-US" smtClean="0"/>
              <a:pPr/>
              <a:t>38</a:t>
            </a:fld>
            <a:endParaRPr lang="en-US"/>
          </a:p>
        </p:txBody>
      </p:sp>
    </p:spTree>
    <p:extLst>
      <p:ext uri="{BB962C8B-B14F-4D97-AF65-F5344CB8AC3E}">
        <p14:creationId xmlns:p14="http://schemas.microsoft.com/office/powerpoint/2010/main" val="4038441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about</a:t>
            </a:r>
            <a:r>
              <a:rPr lang="en-US" baseline="0" dirty="0" smtClean="0"/>
              <a:t> the schedule ? </a:t>
            </a:r>
            <a:endParaRPr lang="en-US" dirty="0"/>
          </a:p>
        </p:txBody>
      </p:sp>
      <p:sp>
        <p:nvSpPr>
          <p:cNvPr id="4" name="Slide Number Placeholder 3"/>
          <p:cNvSpPr>
            <a:spLocks noGrp="1"/>
          </p:cNvSpPr>
          <p:nvPr>
            <p:ph type="sldNum" sz="quarter" idx="10"/>
          </p:nvPr>
        </p:nvSpPr>
        <p:spPr/>
        <p:txBody>
          <a:bodyPr/>
          <a:lstStyle/>
          <a:p>
            <a:fld id="{AEFC5EC7-A8A7-410E-9DF9-3A95C23B7B22}" type="slidenum">
              <a:rPr lang="en-US" smtClean="0"/>
              <a:pPr/>
              <a:t>39</a:t>
            </a:fld>
            <a:endParaRPr lang="en-US"/>
          </a:p>
        </p:txBody>
      </p:sp>
    </p:spTree>
    <p:extLst>
      <p:ext uri="{BB962C8B-B14F-4D97-AF65-F5344CB8AC3E}">
        <p14:creationId xmlns:p14="http://schemas.microsoft.com/office/powerpoint/2010/main" val="2895373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9534896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Workshops</a:t>
            </a:r>
            <a:endParaRPr lang="en-US" b="1" dirty="0" smtClean="0"/>
          </a:p>
          <a:p>
            <a:endParaRPr lang="en-US" b="1" dirty="0" smtClean="0"/>
          </a:p>
          <a:p>
            <a:pPr marL="0" indent="0">
              <a:buFont typeface="Arial" charset="0"/>
              <a:buNone/>
            </a:pPr>
            <a:r>
              <a:rPr lang="en-US" dirty="0" smtClean="0"/>
              <a:t>Delegates will progress though a series of workshops during their week starting with the basics of good citizenship and culminating with action planning for their own communities. Workshops are facilitated by our highly trained collegiate program assistants.</a:t>
            </a:r>
          </a:p>
          <a:p>
            <a:pPr marL="0" indent="0">
              <a:buFont typeface="Arial" charset="0"/>
              <a:buNone/>
            </a:pPr>
            <a:endParaRPr lang="en-US" dirty="0" smtClean="0"/>
          </a:p>
          <a:p>
            <a:pPr marL="171450" indent="-171450">
              <a:buFont typeface="Arial" panose="020B0604020202020204" pitchFamily="34" charset="0"/>
              <a:buChar char="•"/>
            </a:pPr>
            <a:r>
              <a:rPr lang="en-US" dirty="0" smtClean="0"/>
              <a:t>Open dialogue and varying perspectives are the critical elements for this workshop as delegates discuss several national issues that our country is currently facing to gain an understanding of how similar issues relate to every citizen.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Issues have included: Youth Labor in Agriculture, Food Labeling, Renewable Resources, Regulations on School Lunches, College Tuition Rates and Federal Funding for Arts Programs in Schools.</a:t>
            </a:r>
          </a:p>
          <a:p>
            <a:pPr marL="171450" indent="-171450">
              <a:buFont typeface="Arial" panose="020B0604020202020204" pitchFamily="34" charset="0"/>
              <a:buChar char="•"/>
            </a:pPr>
            <a:endParaRPr lang="en-US" dirty="0" smtClean="0"/>
          </a:p>
          <a:p>
            <a:pPr marL="171450" indent="-171450">
              <a:buFont typeface="Arial" charset="0"/>
              <a:buChar char="•"/>
            </a:pPr>
            <a:r>
              <a:rPr lang="en-US" dirty="0" smtClean="0"/>
              <a:t>Delegates receive in-depth instruction about the bill writing process that takes place in the House of Representatives and use this knowledge to compose a bill of their own that addresses current issues facing their country and communities.</a:t>
            </a:r>
          </a:p>
          <a:p>
            <a:pPr marL="171450" indent="-171450">
              <a:buFont typeface="Arial" charset="0"/>
              <a:buChar char="•"/>
            </a:pPr>
            <a:endParaRPr lang="en-US" dirty="0" smtClean="0"/>
          </a:p>
          <a:p>
            <a:pPr marL="171450" indent="-171450">
              <a:buFont typeface="Arial" charset="0"/>
              <a:buChar char="•"/>
            </a:pPr>
            <a:r>
              <a:rPr lang="en-US" dirty="0" smtClean="0"/>
              <a:t>Delegates receive in-depth instruction about the bill writing process that takes place in the House of Representatives and use this knowledge to compose a bill of their own that addresses current issues facing their country and communities.</a:t>
            </a:r>
          </a:p>
          <a:p>
            <a:pPr marL="171450" indent="-171450">
              <a:buFont typeface="Arial" charset="0"/>
              <a:buChar char="•"/>
            </a:pPr>
            <a:endParaRPr lang="en-US" dirty="0" smtClean="0"/>
          </a:p>
          <a:p>
            <a:pPr marL="171450" indent="-171450">
              <a:buFont typeface="Arial" charset="0"/>
              <a:buChar char="•"/>
            </a:pPr>
            <a:r>
              <a:rPr lang="en-US" dirty="0" smtClean="0"/>
              <a:t>Putting practice into action. Using all that they have learned, delegates will discuss issues important to their communities and develop Action Plans to take home to their schools and communities.</a:t>
            </a:r>
          </a:p>
          <a:p>
            <a:pPr marL="171450" indent="-171450">
              <a:buFont typeface="Arial" charset="0"/>
              <a:buChar char="•"/>
            </a:pPr>
            <a:endParaRPr lang="en-US" dirty="0" smtClean="0"/>
          </a:p>
          <a:p>
            <a:pPr marL="171450" indent="-171450">
              <a:buFont typeface="Arial" charset="0"/>
              <a:buChar char="•"/>
            </a:pPr>
            <a:r>
              <a:rPr lang="en-US" dirty="0" smtClean="0"/>
              <a:t>Delegates learn about varying resources on Capitol Hill and prepare for their day of speaking to their members of congress about issues important to their constituencies</a:t>
            </a:r>
          </a:p>
          <a:p>
            <a:endParaRPr lang="en-US" b="1"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EFC5EC7-A8A7-410E-9DF9-3A95C23B7B22}" type="slidenum">
              <a:rPr lang="en-US" smtClean="0"/>
              <a:pPr/>
              <a:t>40</a:t>
            </a:fld>
            <a:endParaRPr lang="en-US"/>
          </a:p>
        </p:txBody>
      </p:sp>
    </p:spTree>
    <p:extLst>
      <p:ext uri="{BB962C8B-B14F-4D97-AF65-F5344CB8AC3E}">
        <p14:creationId xmlns:p14="http://schemas.microsoft.com/office/powerpoint/2010/main" val="18583389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a:t>
            </a:r>
            <a:r>
              <a:rPr lang="en-US" baseline="0" dirty="0" smtClean="0"/>
              <a:t>will choose committees when you arrive.</a:t>
            </a:r>
            <a:endParaRPr lang="en-US" dirty="0"/>
          </a:p>
        </p:txBody>
      </p:sp>
      <p:sp>
        <p:nvSpPr>
          <p:cNvPr id="4" name="Slide Number Placeholder 3"/>
          <p:cNvSpPr>
            <a:spLocks noGrp="1"/>
          </p:cNvSpPr>
          <p:nvPr>
            <p:ph type="sldNum" sz="quarter" idx="10"/>
          </p:nvPr>
        </p:nvSpPr>
        <p:spPr/>
        <p:txBody>
          <a:bodyPr/>
          <a:lstStyle/>
          <a:p>
            <a:fld id="{AEFC5EC7-A8A7-410E-9DF9-3A95C23B7B22}" type="slidenum">
              <a:rPr lang="en-US" smtClean="0"/>
              <a:pPr/>
              <a:t>41</a:t>
            </a:fld>
            <a:endParaRPr lang="en-US"/>
          </a:p>
        </p:txBody>
      </p:sp>
    </p:spTree>
    <p:extLst>
      <p:ext uri="{BB962C8B-B14F-4D97-AF65-F5344CB8AC3E}">
        <p14:creationId xmlns:p14="http://schemas.microsoft.com/office/powerpoint/2010/main" val="21199511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EFC5EC7-A8A7-410E-9DF9-3A95C23B7B22}" type="slidenum">
              <a:rPr lang="en-US" smtClean="0"/>
              <a:pPr/>
              <a:t>42</a:t>
            </a:fld>
            <a:endParaRPr lang="en-US"/>
          </a:p>
        </p:txBody>
      </p:sp>
    </p:spTree>
    <p:extLst>
      <p:ext uri="{BB962C8B-B14F-4D97-AF65-F5344CB8AC3E}">
        <p14:creationId xmlns:p14="http://schemas.microsoft.com/office/powerpoint/2010/main" val="11187859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C5EC7-A8A7-410E-9DF9-3A95C23B7B22}" type="slidenum">
              <a:rPr lang="en-US" smtClean="0"/>
              <a:pPr/>
              <a:t>43</a:t>
            </a:fld>
            <a:endParaRPr lang="en-US"/>
          </a:p>
        </p:txBody>
      </p:sp>
    </p:spTree>
    <p:extLst>
      <p:ext uri="{BB962C8B-B14F-4D97-AF65-F5344CB8AC3E}">
        <p14:creationId xmlns:p14="http://schemas.microsoft.com/office/powerpoint/2010/main" val="34815601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C5EC7-A8A7-410E-9DF9-3A95C23B7B22}" type="slidenum">
              <a:rPr lang="en-US" smtClean="0"/>
              <a:pPr/>
              <a:t>44</a:t>
            </a:fld>
            <a:endParaRPr lang="en-US"/>
          </a:p>
        </p:txBody>
      </p:sp>
    </p:spTree>
    <p:extLst>
      <p:ext uri="{BB962C8B-B14F-4D97-AF65-F5344CB8AC3E}">
        <p14:creationId xmlns:p14="http://schemas.microsoft.com/office/powerpoint/2010/main" val="3074562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C5EC7-A8A7-410E-9DF9-3A95C23B7B22}" type="slidenum">
              <a:rPr lang="en-US" smtClean="0"/>
              <a:pPr/>
              <a:t>45</a:t>
            </a:fld>
            <a:endParaRPr lang="en-US"/>
          </a:p>
        </p:txBody>
      </p:sp>
    </p:spTree>
    <p:extLst>
      <p:ext uri="{BB962C8B-B14F-4D97-AF65-F5344CB8AC3E}">
        <p14:creationId xmlns:p14="http://schemas.microsoft.com/office/powerpoint/2010/main" val="9982457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Jenna: Explain</a:t>
            </a:r>
            <a:r>
              <a:rPr lang="en-US" baseline="0" dirty="0" smtClean="0"/>
              <a:t> the process for the Plans of Action</a:t>
            </a:r>
            <a:endParaRPr lang="en-US" dirty="0" smtClean="0"/>
          </a:p>
          <a:p>
            <a:endParaRPr lang="en-US" dirty="0" smtClean="0"/>
          </a:p>
          <a:p>
            <a:r>
              <a:rPr lang="en-US" dirty="0" smtClean="0"/>
              <a:t>Plan to discuss and present your project during CWF to your peers</a:t>
            </a:r>
          </a:p>
          <a:p>
            <a:endParaRPr lang="en-US" dirty="0"/>
          </a:p>
        </p:txBody>
      </p:sp>
      <p:sp>
        <p:nvSpPr>
          <p:cNvPr id="4" name="Slide Number Placeholder 3"/>
          <p:cNvSpPr>
            <a:spLocks noGrp="1"/>
          </p:cNvSpPr>
          <p:nvPr>
            <p:ph type="sldNum" sz="quarter" idx="10"/>
          </p:nvPr>
        </p:nvSpPr>
        <p:spPr/>
        <p:txBody>
          <a:bodyPr/>
          <a:lstStyle/>
          <a:p>
            <a:fld id="{AEFC5EC7-A8A7-410E-9DF9-3A95C23B7B22}" type="slidenum">
              <a:rPr lang="en-US" smtClean="0"/>
              <a:pPr/>
              <a:t>46</a:t>
            </a:fld>
            <a:endParaRPr lang="en-US"/>
          </a:p>
        </p:txBody>
      </p:sp>
    </p:spTree>
    <p:extLst>
      <p:ext uri="{BB962C8B-B14F-4D97-AF65-F5344CB8AC3E}">
        <p14:creationId xmlns:p14="http://schemas.microsoft.com/office/powerpoint/2010/main" val="2716783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a:t>
            </a:r>
            <a:r>
              <a:rPr lang="en-US" dirty="0" smtClean="0"/>
              <a:t>appointments between</a:t>
            </a:r>
            <a:r>
              <a:rPr lang="en-US" baseline="0" dirty="0" smtClean="0"/>
              <a:t> 10AM-2PM on June 28, 2017</a:t>
            </a:r>
          </a:p>
          <a:p>
            <a:endParaRPr lang="en-US" baseline="0" dirty="0" smtClean="0"/>
          </a:p>
          <a:p>
            <a:r>
              <a:rPr lang="en-US" baseline="0" dirty="0" smtClean="0"/>
              <a:t>Schedule as early as possible or directly after lunch.</a:t>
            </a:r>
          </a:p>
          <a:p>
            <a:r>
              <a:rPr lang="en-US" baseline="0" dirty="0" smtClean="0"/>
              <a:t>Schedule 20 minutes between appointments</a:t>
            </a:r>
          </a:p>
          <a:p>
            <a:r>
              <a:rPr lang="en-US" baseline="0" dirty="0" smtClean="0"/>
              <a:t>Confirm your appointments when you arrive in D.C </a:t>
            </a:r>
          </a:p>
          <a:p>
            <a:endParaRPr lang="en-US" baseline="0" dirty="0" smtClean="0"/>
          </a:p>
          <a:p>
            <a:r>
              <a:rPr lang="en-US" baseline="0" dirty="0" smtClean="0"/>
              <a:t>NOTE: APPOINTMENTS WITH SENATORS ARE BEING HANDLED AT THE STATE OFFICE….PARTICIPANTS SHOULD ONLY SCHEDULE APPOINTMENTS WITH THEIR CONGRESS PERSON</a:t>
            </a:r>
          </a:p>
          <a:p>
            <a:endParaRPr lang="en-US" baseline="0" dirty="0" smtClean="0"/>
          </a:p>
          <a:p>
            <a:r>
              <a:rPr lang="en-US" baseline="0" dirty="0" smtClean="0"/>
              <a:t>Scott to create a google document that participants can populate once they have confirmed appointments with their congress person.  </a:t>
            </a:r>
            <a:endParaRPr lang="en-US" dirty="0"/>
          </a:p>
        </p:txBody>
      </p:sp>
      <p:sp>
        <p:nvSpPr>
          <p:cNvPr id="4" name="Slide Number Placeholder 3"/>
          <p:cNvSpPr>
            <a:spLocks noGrp="1"/>
          </p:cNvSpPr>
          <p:nvPr>
            <p:ph type="sldNum" sz="quarter" idx="10"/>
          </p:nvPr>
        </p:nvSpPr>
        <p:spPr/>
        <p:txBody>
          <a:bodyPr/>
          <a:lstStyle/>
          <a:p>
            <a:fld id="{AEFC5EC7-A8A7-410E-9DF9-3A95C23B7B22}" type="slidenum">
              <a:rPr lang="en-US" smtClean="0"/>
              <a:pPr/>
              <a:t>47</a:t>
            </a:fld>
            <a:endParaRPr lang="en-US"/>
          </a:p>
        </p:txBody>
      </p:sp>
    </p:spTree>
    <p:extLst>
      <p:ext uri="{BB962C8B-B14F-4D97-AF65-F5344CB8AC3E}">
        <p14:creationId xmlns:p14="http://schemas.microsoft.com/office/powerpoint/2010/main" val="7826631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Holocaust</a:t>
            </a:r>
            <a:r>
              <a:rPr lang="en-US" baseline="0" dirty="0" smtClean="0"/>
              <a:t> </a:t>
            </a:r>
            <a:r>
              <a:rPr lang="en-US" baseline="0" dirty="0" smtClean="0"/>
              <a:t>Museum Tour has been booked </a:t>
            </a:r>
            <a:r>
              <a:rPr lang="en-US" baseline="0" dirty="0" smtClean="0"/>
              <a:t>11:30am entry</a:t>
            </a:r>
            <a:endParaRPr lang="en-US" baseline="0" dirty="0" smtClean="0"/>
          </a:p>
          <a:p>
            <a:r>
              <a:rPr lang="en-US" baseline="0" dirty="0" smtClean="0"/>
              <a:t>Lunch at the USDA building cafeteria (lunch on your own)</a:t>
            </a:r>
          </a:p>
          <a:p>
            <a:endParaRPr lang="en-US" baseline="0" dirty="0" smtClean="0"/>
          </a:p>
          <a:p>
            <a:r>
              <a:rPr lang="en-US" baseline="0" dirty="0" smtClean="0"/>
              <a:t>Remainder of the day can be used to see Smithsonian Museums and other sites.</a:t>
            </a:r>
          </a:p>
          <a:p>
            <a:endParaRPr lang="en-US" baseline="0" dirty="0" smtClean="0"/>
          </a:p>
          <a:p>
            <a:r>
              <a:rPr lang="en-US" baseline="0" dirty="0" smtClean="0"/>
              <a:t>Can split up in small groups with chaperones/ designated meeting location and time  for return trip</a:t>
            </a:r>
            <a:endParaRPr lang="en-US" dirty="0"/>
          </a:p>
        </p:txBody>
      </p:sp>
      <p:sp>
        <p:nvSpPr>
          <p:cNvPr id="4" name="Slide Number Placeholder 3"/>
          <p:cNvSpPr>
            <a:spLocks noGrp="1"/>
          </p:cNvSpPr>
          <p:nvPr>
            <p:ph type="sldNum" sz="quarter" idx="10"/>
          </p:nvPr>
        </p:nvSpPr>
        <p:spPr/>
        <p:txBody>
          <a:bodyPr/>
          <a:lstStyle/>
          <a:p>
            <a:fld id="{AEFC5EC7-A8A7-410E-9DF9-3A95C23B7B22}" type="slidenum">
              <a:rPr lang="en-US" smtClean="0"/>
              <a:pPr/>
              <a:t>48</a:t>
            </a:fld>
            <a:endParaRPr lang="en-US"/>
          </a:p>
        </p:txBody>
      </p:sp>
    </p:spTree>
    <p:extLst>
      <p:ext uri="{BB962C8B-B14F-4D97-AF65-F5344CB8AC3E}">
        <p14:creationId xmlns:p14="http://schemas.microsoft.com/office/powerpoint/2010/main" val="29626112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p>
          <a:p>
            <a:endParaRPr lang="en-US" dirty="0" smtClean="0"/>
          </a:p>
          <a:p>
            <a:r>
              <a:rPr lang="en-US" dirty="0" smtClean="0"/>
              <a:t>Chaperone packet</a:t>
            </a:r>
            <a:r>
              <a:rPr lang="en-US" baseline="0" dirty="0" smtClean="0"/>
              <a:t> will include:</a:t>
            </a:r>
          </a:p>
          <a:p>
            <a:endParaRPr lang="en-US" baseline="0" dirty="0" smtClean="0"/>
          </a:p>
          <a:p>
            <a:r>
              <a:rPr lang="en-US" baseline="0" dirty="0" smtClean="0"/>
              <a:t>Contact information for all California Participants </a:t>
            </a:r>
          </a:p>
          <a:p>
            <a:r>
              <a:rPr lang="en-US" baseline="0" dirty="0" smtClean="0"/>
              <a:t>Travel information by county ( flights and shuttles)</a:t>
            </a:r>
          </a:p>
          <a:p>
            <a:r>
              <a:rPr lang="en-US" baseline="0" dirty="0" smtClean="0"/>
              <a:t>Medical information forms by county</a:t>
            </a:r>
          </a:p>
          <a:p>
            <a:r>
              <a:rPr lang="en-US" baseline="0" dirty="0" smtClean="0"/>
              <a:t>Travel Itinerary for delegation</a:t>
            </a:r>
          </a:p>
          <a:p>
            <a:endParaRPr lang="en-US" baseline="0" dirty="0" smtClean="0"/>
          </a:p>
          <a:p>
            <a:r>
              <a:rPr lang="en-US" baseline="0" dirty="0" smtClean="0"/>
              <a:t>Delegate packet will  include: </a:t>
            </a:r>
          </a:p>
          <a:p>
            <a:endParaRPr lang="en-US" baseline="0" dirty="0" smtClean="0"/>
          </a:p>
          <a:p>
            <a:r>
              <a:rPr lang="en-US" baseline="0" dirty="0" smtClean="0"/>
              <a:t>Individual specific travel information</a:t>
            </a:r>
          </a:p>
          <a:p>
            <a:r>
              <a:rPr lang="en-US" baseline="0" dirty="0" smtClean="0"/>
              <a:t>Contact sheet for all California Participants </a:t>
            </a:r>
          </a:p>
          <a:p>
            <a:r>
              <a:rPr lang="en-US" baseline="0" dirty="0" smtClean="0"/>
              <a:t>Travel Itinerary </a:t>
            </a:r>
          </a:p>
          <a:p>
            <a:endParaRPr lang="en-US" baseline="0" dirty="0" smtClean="0"/>
          </a:p>
          <a:p>
            <a:r>
              <a:rPr lang="en-US" baseline="0" dirty="0" smtClean="0"/>
              <a:t>Chaperone Call will be set up. Doodle will be sent out.</a:t>
            </a:r>
            <a:endParaRPr lang="en-US" dirty="0"/>
          </a:p>
        </p:txBody>
      </p:sp>
      <p:sp>
        <p:nvSpPr>
          <p:cNvPr id="4" name="Slide Number Placeholder 3"/>
          <p:cNvSpPr>
            <a:spLocks noGrp="1"/>
          </p:cNvSpPr>
          <p:nvPr>
            <p:ph type="sldNum" sz="quarter" idx="10"/>
          </p:nvPr>
        </p:nvSpPr>
        <p:spPr/>
        <p:txBody>
          <a:bodyPr/>
          <a:lstStyle/>
          <a:p>
            <a:fld id="{AEFC5EC7-A8A7-410E-9DF9-3A95C23B7B22}" type="slidenum">
              <a:rPr lang="en-US" smtClean="0"/>
              <a:pPr/>
              <a:t>49</a:t>
            </a:fld>
            <a:endParaRPr lang="en-US"/>
          </a:p>
        </p:txBody>
      </p:sp>
    </p:spTree>
    <p:extLst>
      <p:ext uri="{BB962C8B-B14F-4D97-AF65-F5344CB8AC3E}">
        <p14:creationId xmlns:p14="http://schemas.microsoft.com/office/powerpoint/2010/main" val="164175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your appointments</a:t>
            </a:r>
            <a:r>
              <a:rPr lang="en-US" baseline="0" dirty="0" smtClean="0"/>
              <a:t> between 9:30 &amp; 4:00pm. This is the day to do a Capitol Tour if your Congressperson offers.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7306802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Jenna</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EFC5EC7-A8A7-410E-9DF9-3A95C23B7B22}" type="slidenum">
              <a:rPr lang="en-US" smtClean="0"/>
              <a:pPr/>
              <a:t>50</a:t>
            </a:fld>
            <a:endParaRPr lang="en-US"/>
          </a:p>
        </p:txBody>
      </p:sp>
    </p:spTree>
    <p:extLst>
      <p:ext uri="{BB962C8B-B14F-4D97-AF65-F5344CB8AC3E}">
        <p14:creationId xmlns:p14="http://schemas.microsoft.com/office/powerpoint/2010/main" val="3690575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Scott-Go over Agenda</a:t>
            </a:r>
            <a:endParaRPr lang="en-US" dirty="0"/>
          </a:p>
        </p:txBody>
      </p:sp>
      <p:sp>
        <p:nvSpPr>
          <p:cNvPr id="4" name="Slide Number Placeholder 3"/>
          <p:cNvSpPr>
            <a:spLocks noGrp="1"/>
          </p:cNvSpPr>
          <p:nvPr>
            <p:ph type="sldNum" sz="quarter" idx="10"/>
          </p:nvPr>
        </p:nvSpPr>
        <p:spPr/>
        <p:txBody>
          <a:bodyPr/>
          <a:lstStyle/>
          <a:p>
            <a:fld id="{AEFC5EC7-A8A7-410E-9DF9-3A95C23B7B22}" type="slidenum">
              <a:rPr lang="en-US" smtClean="0"/>
              <a:pPr/>
              <a:t>51</a:t>
            </a:fld>
            <a:endParaRPr lang="en-US"/>
          </a:p>
        </p:txBody>
      </p:sp>
    </p:spTree>
    <p:extLst>
      <p:ext uri="{BB962C8B-B14F-4D97-AF65-F5344CB8AC3E}">
        <p14:creationId xmlns:p14="http://schemas.microsoft.com/office/powerpoint/2010/main" val="29407040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p>
          <a:p>
            <a:endParaRPr lang="en-US" dirty="0" smtClean="0"/>
          </a:p>
          <a:p>
            <a:r>
              <a:rPr lang="en-US" dirty="0" smtClean="0"/>
              <a:t>Survey will be sent requesting</a:t>
            </a:r>
            <a:r>
              <a:rPr lang="en-US" baseline="0" dirty="0" smtClean="0"/>
              <a:t> current cell phone information for all participants. </a:t>
            </a:r>
          </a:p>
          <a:p>
            <a:endParaRPr lang="en-US" dirty="0" smtClean="0"/>
          </a:p>
          <a:p>
            <a:r>
              <a:rPr lang="en-US" dirty="0" smtClean="0"/>
              <a:t>Reminders:</a:t>
            </a:r>
          </a:p>
          <a:p>
            <a:endParaRPr lang="en-US" dirty="0" smtClean="0"/>
          </a:p>
          <a:p>
            <a:pPr marL="171450" indent="-171450">
              <a:buFont typeface="Arial" panose="020B0604020202020204" pitchFamily="34" charset="0"/>
              <a:buChar char="•"/>
            </a:pPr>
            <a:r>
              <a:rPr lang="en-US" dirty="0" smtClean="0"/>
              <a:t>Chaperone Call will be scheduled doodle</a:t>
            </a:r>
            <a:r>
              <a:rPr lang="en-US" baseline="0" dirty="0" smtClean="0"/>
              <a:t> will be sent out.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Preparing for Legislative appointments webinar will be scheduled.</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Email with required forms will be coming please return them promptly</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Email with itinerary will be sent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Make your legislative appointments &amp; notify Shanna for master list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Work on your plan of action</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EFC5EC7-A8A7-410E-9DF9-3A95C23B7B22}" type="slidenum">
              <a:rPr lang="en-US" smtClean="0"/>
              <a:pPr/>
              <a:t>52</a:t>
            </a:fld>
            <a:endParaRPr lang="en-US"/>
          </a:p>
        </p:txBody>
      </p:sp>
    </p:spTree>
    <p:extLst>
      <p:ext uri="{BB962C8B-B14F-4D97-AF65-F5344CB8AC3E}">
        <p14:creationId xmlns:p14="http://schemas.microsoft.com/office/powerpoint/2010/main" val="9749206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To keep everyone updated at home. We would like to have social media captains.</a:t>
            </a:r>
            <a:r>
              <a:rPr lang="en-US" baseline="0" dirty="0" smtClean="0"/>
              <a:t> </a:t>
            </a:r>
          </a:p>
          <a:p>
            <a:endParaRPr lang="en-US" baseline="0" dirty="0" smtClean="0"/>
          </a:p>
          <a:p>
            <a:r>
              <a:rPr lang="en-US" baseline="0" dirty="0" smtClean="0"/>
              <a:t>Create a hashtag in addition to the one CWF will want us to use.</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EFC5EC7-A8A7-410E-9DF9-3A95C23B7B22}" type="slidenum">
              <a:rPr lang="en-US" smtClean="0"/>
              <a:pPr/>
              <a:t>53</a:t>
            </a:fld>
            <a:endParaRPr lang="en-US"/>
          </a:p>
        </p:txBody>
      </p:sp>
    </p:spTree>
    <p:extLst>
      <p:ext uri="{BB962C8B-B14F-4D97-AF65-F5344CB8AC3E}">
        <p14:creationId xmlns:p14="http://schemas.microsoft.com/office/powerpoint/2010/main" val="31743495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p>
          <a:p>
            <a:endParaRPr lang="en-US" dirty="0" smtClean="0"/>
          </a:p>
          <a:p>
            <a:r>
              <a:rPr lang="en-US" dirty="0" smtClean="0"/>
              <a:t>Ask away</a:t>
            </a:r>
            <a:endParaRPr lang="en-US" baseline="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EFC5EC7-A8A7-410E-9DF9-3A95C23B7B22}" type="slidenum">
              <a:rPr lang="en-US" smtClean="0"/>
              <a:pPr/>
              <a:t>54</a:t>
            </a:fld>
            <a:endParaRPr lang="en-US"/>
          </a:p>
        </p:txBody>
      </p:sp>
    </p:spTree>
    <p:extLst>
      <p:ext uri="{BB962C8B-B14F-4D97-AF65-F5344CB8AC3E}">
        <p14:creationId xmlns:p14="http://schemas.microsoft.com/office/powerpoint/2010/main" val="1665548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895474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077526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218375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A3303A8-43D4-4E74-BF56-D8F87AB518FF}"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734822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D9501B-44DF-4363-87CF-5978E4ABFAA4}" type="datetimeFigureOut">
              <a:rPr lang="en-US" smtClean="0"/>
              <a:pPr/>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42C6B-C0A4-42D5-9B01-FEDFE4B2B3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D9501B-44DF-4363-87CF-5978E4ABFAA4}" type="datetimeFigureOut">
              <a:rPr lang="en-US" smtClean="0"/>
              <a:pPr/>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42C6B-C0A4-42D5-9B01-FEDFE4B2B3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D9501B-44DF-4363-87CF-5978E4ABFAA4}" type="datetimeFigureOut">
              <a:rPr lang="en-US" smtClean="0"/>
              <a:pPr/>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42C6B-C0A4-42D5-9B01-FEDFE4B2B3A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63341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8736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221431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124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1672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159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7384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272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D9501B-44DF-4363-87CF-5978E4ABFAA4}" type="datetimeFigureOut">
              <a:rPr lang="en-US" smtClean="0"/>
              <a:pPr/>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42C6B-C0A4-42D5-9B01-FEDFE4B2B3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D9501B-44DF-4363-87CF-5978E4ABFAA4}" type="datetimeFigureOut">
              <a:rPr lang="en-US" smtClean="0"/>
              <a:pPr/>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42C6B-C0A4-42D5-9B01-FEDFE4B2B3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D9501B-44DF-4363-87CF-5978E4ABFAA4}" type="datetimeFigureOut">
              <a:rPr lang="en-US" smtClean="0"/>
              <a:pPr/>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42C6B-C0A4-42D5-9B01-FEDFE4B2B3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D9501B-44DF-4363-87CF-5978E4ABFAA4}" type="datetimeFigureOut">
              <a:rPr lang="en-US" smtClean="0"/>
              <a:pPr/>
              <a:t>3/22/2017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42C6B-C0A4-42D5-9B01-FEDFE4B2B3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D9501B-44DF-4363-87CF-5978E4ABFAA4}" type="datetimeFigureOut">
              <a:rPr lang="en-US" smtClean="0"/>
              <a:pPr/>
              <a:t>3/22/2017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42C6B-C0A4-42D5-9B01-FEDFE4B2B3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9501B-44DF-4363-87CF-5978E4ABFAA4}" type="datetimeFigureOut">
              <a:rPr lang="en-US" smtClean="0"/>
              <a:pPr/>
              <a:t>3/22/2017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42C6B-C0A4-42D5-9B01-FEDFE4B2B3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D9501B-44DF-4363-87CF-5978E4ABFAA4}" type="datetimeFigureOut">
              <a:rPr lang="en-US" smtClean="0"/>
              <a:pPr/>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42C6B-C0A4-42D5-9B01-FEDFE4B2B3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D9501B-44DF-4363-87CF-5978E4ABFAA4}" type="datetimeFigureOut">
              <a:rPr lang="en-US" smtClean="0"/>
              <a:pPr/>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42C6B-C0A4-42D5-9B01-FEDFE4B2B3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9501B-44DF-4363-87CF-5978E4ABFAA4}" type="datetimeFigureOut">
              <a:rPr lang="en-US" smtClean="0"/>
              <a:pPr/>
              <a:t>3/22/2017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42C6B-C0A4-42D5-9B01-FEDFE4B2B3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Wave+ANRLogo_4-H.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5275" y="5808663"/>
            <a:ext cx="88519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457200" y="1600200"/>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24877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11.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17.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30.xml"/><Relationship Id="rId4" Type="http://schemas.openxmlformats.org/officeDocument/2006/relationships/image" Target="../media/image19.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32.xml"/><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33.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5.png"/><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34.xml"/><Relationship Id="rId7"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hyperlink" Target="http://www.google.com/url?sa=i&amp;rct=j&amp;q=&amp;esrc=s&amp;frm=1&amp;source=images&amp;cd=&amp;cad=rja&amp;docid=5V2cOZ7NfEya5M&amp;tbnid=bCO3x9ebtX24AM:&amp;ved=0CAUQjRw&amp;url=http://www.tumblr.com/tagged/thomas%20jefferson%20memorial&amp;ei=yYxlUa_aHYvC4AOFt4HABg&amp;bvm=bv.44990110,d.dmg&amp;psig=AFQjCNFxnVzfHYuVrsviPiLkxrnCa_ryzg&amp;ust=1365696040850455" TargetMode="External"/><Relationship Id="rId5" Type="http://schemas.openxmlformats.org/officeDocument/2006/relationships/image" Target="../media/image23.jpeg"/><Relationship Id="rId4" Type="http://schemas.openxmlformats.org/officeDocument/2006/relationships/hyperlink" Target="http://www.google.com/url?sa=i&amp;rct=j&amp;q=&amp;esrc=s&amp;frm=1&amp;source=images&amp;cd=&amp;cad=rja&amp;docid=yjYhfA9YsdpUyM&amp;tbnid=J3vm35cEty_gjM:&amp;ved=0CAUQjRw&amp;url=http://www.northrup.org/photos/washington-dc/3/&amp;ei=i4plUZj7MbWn4APP3oGYDQ&amp;bvm=bv.44990110,d.dmg&amp;psig=AFQjCNF55K_1XmFvinGOJ59X5suBuwNxwQ&amp;ust=1365695492316593" TargetMode="External"/><Relationship Id="rId9"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notesSlide" Target="../notesSlides/notesSlide35.xml"/><Relationship Id="rId7"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5.png"/><Relationship Id="rId5" Type="http://schemas.openxmlformats.org/officeDocument/2006/relationships/image" Target="../media/image36.jpeg"/><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5.png"/><Relationship Id="rId5" Type="http://schemas.openxmlformats.org/officeDocument/2006/relationships/image" Target="../media/image38.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42.jpe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43.jpe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46.jpe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47.jpe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9.xml"/><Relationship Id="rId1" Type="http://schemas.openxmlformats.org/officeDocument/2006/relationships/tags" Target="../tags/tag47.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9.xml"/><Relationship Id="rId1" Type="http://schemas.openxmlformats.org/officeDocument/2006/relationships/tags" Target="../tags/tag48.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9.xml"/><Relationship Id="rId1" Type="http://schemas.openxmlformats.org/officeDocument/2006/relationships/tags" Target="../tags/tag49.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9.xml"/><Relationship Id="rId1" Type="http://schemas.openxmlformats.org/officeDocument/2006/relationships/tags" Target="../tags/tag5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9.xml"/><Relationship Id="rId1" Type="http://schemas.openxmlformats.org/officeDocument/2006/relationships/tags" Target="../tags/tag51.xml"/><Relationship Id="rId5" Type="http://schemas.openxmlformats.org/officeDocument/2006/relationships/image" Target="../media/image5.png"/><Relationship Id="rId4" Type="http://schemas.openxmlformats.org/officeDocument/2006/relationships/hyperlink" Target="http://www.4hcenter.org/"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tags" Target="../tags/tag53.xml"/><Relationship Id="rId6" Type="http://schemas.openxmlformats.org/officeDocument/2006/relationships/hyperlink" Target="mailto:jcolburn@ucanr.edu" TargetMode="External"/><Relationship Id="rId5" Type="http://schemas.openxmlformats.org/officeDocument/2006/relationships/hyperlink" Target="mailto:scmautte@ucanr.edu" TargetMode="Externa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51.jpg"/><Relationship Id="rId2" Type="http://schemas.openxmlformats.org/officeDocument/2006/relationships/slideLayout" Target="../slideLayouts/slideLayout4.xml"/><Relationship Id="rId1" Type="http://schemas.openxmlformats.org/officeDocument/2006/relationships/tags" Target="../tags/tag54.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9.xml"/><Relationship Id="rId1" Type="http://schemas.openxmlformats.org/officeDocument/2006/relationships/tags" Target="../tags/tag55.xml"/><Relationship Id="rId5" Type="http://schemas.openxmlformats.org/officeDocument/2006/relationships/image" Target="../media/image52.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2901" y="3005642"/>
            <a:ext cx="8458200" cy="839161"/>
          </a:xfrm>
          <a:noFill/>
          <a:ln>
            <a:noFill/>
          </a:ln>
        </p:spPr>
        <p:txBody>
          <a:bodyPr>
            <a:noAutofit/>
            <a:scene3d>
              <a:camera prst="orthographicFront"/>
              <a:lightRig rig="threePt" dir="t"/>
            </a:scene3d>
            <a:sp3d extrusionH="57150">
              <a:bevelT w="82550" h="38100" prst="coolSlant"/>
            </a:sp3d>
          </a:bodyPr>
          <a:lstStyle/>
          <a:p>
            <a:r>
              <a:rPr lang="en-US" sz="5400" dirty="0" smtClean="0">
                <a:solidFill>
                  <a:srgbClr val="0A804E"/>
                </a:solidFill>
                <a:latin typeface="Brush Script MT" pitchFamily="66" charset="0"/>
              </a:rPr>
              <a:t>Delegate Orientation #2</a:t>
            </a:r>
            <a:endParaRPr lang="en-US" sz="5400" dirty="0">
              <a:solidFill>
                <a:srgbClr val="0A804E"/>
              </a:solidFill>
              <a:latin typeface="Brush Script MT" pitchFamily="66" charset="0"/>
            </a:endParaRPr>
          </a:p>
        </p:txBody>
      </p:sp>
      <p:pic>
        <p:nvPicPr>
          <p:cNvPr id="14" name="Picture 13" descr="33.jpg"/>
          <p:cNvPicPr>
            <a:picLocks noChangeAspect="1"/>
          </p:cNvPicPr>
          <p:nvPr/>
        </p:nvPicPr>
        <p:blipFill>
          <a:blip r:embed="rId4" cstate="print"/>
          <a:stretch>
            <a:fillRect/>
          </a:stretch>
        </p:blipFill>
        <p:spPr>
          <a:xfrm rot="10800000" flipH="1">
            <a:off x="3657601" y="3657600"/>
            <a:ext cx="2810814" cy="2835389"/>
          </a:xfrm>
          <a:prstGeom prst="teardrop">
            <a:avLst/>
          </a:prstGeom>
        </p:spPr>
      </p:pic>
      <p:pic>
        <p:nvPicPr>
          <p:cNvPr id="12" name="Picture 11" descr="33.jpg"/>
          <p:cNvPicPr>
            <a:picLocks noChangeAspect="1"/>
          </p:cNvPicPr>
          <p:nvPr/>
        </p:nvPicPr>
        <p:blipFill>
          <a:blip r:embed="rId5" cstate="print">
            <a:lum bright="10000" contrast="10000"/>
          </a:blip>
          <a:stretch>
            <a:fillRect/>
          </a:stretch>
        </p:blipFill>
        <p:spPr>
          <a:xfrm rot="10800000">
            <a:off x="2438401" y="4363262"/>
            <a:ext cx="2133600" cy="2113737"/>
          </a:xfrm>
          <a:prstGeom prst="teardrop">
            <a:avLst/>
          </a:prstGeom>
        </p:spPr>
      </p:pic>
      <p:pic>
        <p:nvPicPr>
          <p:cNvPr id="5" name="Picture 4" descr="cwf-logo-horiz_150W.jpg"/>
          <p:cNvPicPr>
            <a:picLocks noChangeAspect="1"/>
          </p:cNvPicPr>
          <p:nvPr/>
        </p:nvPicPr>
        <p:blipFill>
          <a:blip r:embed="rId6" cstate="print"/>
          <a:stretch>
            <a:fillRect/>
          </a:stretch>
        </p:blipFill>
        <p:spPr>
          <a:xfrm>
            <a:off x="0" y="1"/>
            <a:ext cx="8801100" cy="3192844"/>
          </a:xfrm>
          <a:prstGeom prst="rect">
            <a:avLst/>
          </a:prstGeom>
        </p:spPr>
      </p:pic>
    </p:spTree>
    <p:custDataLst>
      <p:tags r:id="rId1"/>
    </p:custData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652" y="222069"/>
            <a:ext cx="7285029" cy="5630092"/>
          </a:xfrm>
          <a:prstGeom prst="rect">
            <a:avLst/>
          </a:prstGeom>
        </p:spPr>
      </p:pic>
    </p:spTree>
    <p:custDataLst>
      <p:tags r:id="rId1"/>
    </p:custDataLst>
    <p:extLst>
      <p:ext uri="{BB962C8B-B14F-4D97-AF65-F5344CB8AC3E}">
        <p14:creationId xmlns:p14="http://schemas.microsoft.com/office/powerpoint/2010/main" val="3446741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lunchboxquilts.com/media/uploads/2012/07/25/images/IMG_14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2570" y="1184988"/>
            <a:ext cx="6238860" cy="4159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88901"/>
            <a:ext cx="9144000" cy="927100"/>
          </a:xfrm>
        </p:spPr>
        <p:txBody>
          <a:bodyPr/>
          <a:lstStyle/>
          <a:p>
            <a:r>
              <a:rPr lang="en-US" sz="4000" b="1" dirty="0" smtClean="0">
                <a:solidFill>
                  <a:srgbClr val="00B050"/>
                </a:solidFill>
              </a:rPr>
              <a:t>Prepping for Capitol Hill Visits </a:t>
            </a:r>
            <a:endParaRPr lang="en-US" sz="4000" b="1" dirty="0">
              <a:solidFill>
                <a:srgbClr val="00B050"/>
              </a:solidFill>
            </a:endParaRPr>
          </a:p>
        </p:txBody>
      </p:sp>
      <p:cxnSp>
        <p:nvCxnSpPr>
          <p:cNvPr id="4" name="Straight Connector 3"/>
          <p:cNvCxnSpPr/>
          <p:nvPr/>
        </p:nvCxnSpPr>
        <p:spPr>
          <a:xfrm>
            <a:off x="1147665" y="886408"/>
            <a:ext cx="6783355" cy="0"/>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2478164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48"/>
            <a:ext cx="8229600" cy="625279"/>
          </a:xfrm>
        </p:spPr>
        <p:txBody>
          <a:bodyPr/>
          <a:lstStyle/>
          <a:p>
            <a:r>
              <a:rPr lang="en-US" sz="4000" b="1" dirty="0" smtClean="0">
                <a:solidFill>
                  <a:srgbClr val="00B050"/>
                </a:solidFill>
              </a:rPr>
              <a:t>Purpose of Capitol Hill Visits </a:t>
            </a:r>
            <a:endParaRPr lang="en-US" sz="4000" b="1" dirty="0">
              <a:solidFill>
                <a:srgbClr val="00B050"/>
              </a:solidFill>
            </a:endParaRPr>
          </a:p>
        </p:txBody>
      </p:sp>
      <p:sp>
        <p:nvSpPr>
          <p:cNvPr id="5" name="Content Placeholder 4"/>
          <p:cNvSpPr>
            <a:spLocks noGrp="1"/>
          </p:cNvSpPr>
          <p:nvPr>
            <p:ph idx="1"/>
          </p:nvPr>
        </p:nvSpPr>
        <p:spPr>
          <a:xfrm>
            <a:off x="457200" y="1117600"/>
            <a:ext cx="4152122" cy="4298950"/>
          </a:xfrm>
        </p:spPr>
        <p:txBody>
          <a:bodyPr/>
          <a:lstStyle/>
          <a:p>
            <a:r>
              <a:rPr lang="en-US" sz="2200" b="1" dirty="0" smtClean="0">
                <a:solidFill>
                  <a:srgbClr val="00B050"/>
                </a:solidFill>
              </a:rPr>
              <a:t>Visit</a:t>
            </a:r>
            <a:r>
              <a:rPr lang="en-US" sz="2200" dirty="0" smtClean="0"/>
              <a:t> </a:t>
            </a:r>
            <a:r>
              <a:rPr lang="en-US" sz="2200" dirty="0"/>
              <a:t>with federal legislators and decision makers to </a:t>
            </a:r>
            <a:r>
              <a:rPr lang="en-US" sz="2200" b="1" dirty="0">
                <a:solidFill>
                  <a:srgbClr val="00B050"/>
                </a:solidFill>
              </a:rPr>
              <a:t>observe</a:t>
            </a:r>
            <a:r>
              <a:rPr lang="en-US" sz="2200" dirty="0"/>
              <a:t> the political process in </a:t>
            </a:r>
            <a:r>
              <a:rPr lang="en-US" sz="2200" dirty="0" smtClean="0"/>
              <a:t>action.</a:t>
            </a:r>
          </a:p>
          <a:p>
            <a:endParaRPr lang="en-US" sz="2200" dirty="0"/>
          </a:p>
          <a:p>
            <a:r>
              <a:rPr lang="en-US" sz="2200" dirty="0" smtClean="0"/>
              <a:t>Help </a:t>
            </a:r>
            <a:r>
              <a:rPr lang="en-US" sz="2200" dirty="0"/>
              <a:t>Extension and 4-H</a:t>
            </a:r>
            <a:r>
              <a:rPr lang="en-US" sz="2200" b="1" dirty="0">
                <a:solidFill>
                  <a:srgbClr val="00B050"/>
                </a:solidFill>
              </a:rPr>
              <a:t> build relationships</a:t>
            </a:r>
            <a:r>
              <a:rPr lang="en-US" sz="2200" dirty="0"/>
              <a:t> with stakeholders</a:t>
            </a:r>
            <a:r>
              <a:rPr lang="en-US" sz="2200" dirty="0" smtClean="0"/>
              <a:t>.</a:t>
            </a:r>
          </a:p>
          <a:p>
            <a:endParaRPr lang="en-US" sz="2200" dirty="0" smtClean="0"/>
          </a:p>
          <a:p>
            <a:r>
              <a:rPr lang="en-US" sz="2200" b="1" dirty="0" smtClean="0">
                <a:solidFill>
                  <a:srgbClr val="00B050"/>
                </a:solidFill>
              </a:rPr>
              <a:t>Build </a:t>
            </a:r>
            <a:r>
              <a:rPr lang="en-US" sz="2200" b="1" dirty="0">
                <a:solidFill>
                  <a:srgbClr val="00B050"/>
                </a:solidFill>
              </a:rPr>
              <a:t>political and public support</a:t>
            </a:r>
            <a:r>
              <a:rPr lang="en-US" sz="2200" dirty="0"/>
              <a:t> for Extension and 4-H through consistent and targeted communication with </a:t>
            </a:r>
            <a:r>
              <a:rPr lang="en-US" sz="2200" dirty="0" smtClean="0"/>
              <a:t>decision‐makers.</a:t>
            </a:r>
            <a:endParaRPr lang="en-US" sz="2200" dirty="0"/>
          </a:p>
        </p:txBody>
      </p:sp>
      <p:pic>
        <p:nvPicPr>
          <p:cNvPr id="3074" name="Picture 2" descr="http://assignmenteditor.com/wp-content/uploads/2012/04/politic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3170" y="1940766"/>
            <a:ext cx="3660005" cy="301035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1138333" y="737118"/>
            <a:ext cx="6783355" cy="0"/>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2843020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7"/>
            <a:ext cx="8229600" cy="630431"/>
          </a:xfrm>
        </p:spPr>
        <p:txBody>
          <a:bodyPr/>
          <a:lstStyle/>
          <a:p>
            <a:r>
              <a:rPr lang="en-US" sz="4000" b="1" dirty="0" smtClean="0">
                <a:solidFill>
                  <a:srgbClr val="00B050"/>
                </a:solidFill>
              </a:rPr>
              <a:t>Purpose </a:t>
            </a:r>
            <a:r>
              <a:rPr lang="en-US" sz="1800" b="1" dirty="0" smtClean="0">
                <a:solidFill>
                  <a:srgbClr val="00B050"/>
                </a:solidFill>
              </a:rPr>
              <a:t>cont.</a:t>
            </a:r>
            <a:endParaRPr lang="en-US" sz="4000" b="1" dirty="0">
              <a:solidFill>
                <a:srgbClr val="00B050"/>
              </a:solidFill>
            </a:endParaRPr>
          </a:p>
        </p:txBody>
      </p:sp>
      <p:sp>
        <p:nvSpPr>
          <p:cNvPr id="3" name="Content Placeholder 2"/>
          <p:cNvSpPr>
            <a:spLocks noGrp="1"/>
          </p:cNvSpPr>
          <p:nvPr>
            <p:ph idx="1"/>
          </p:nvPr>
        </p:nvSpPr>
        <p:spPr>
          <a:xfrm>
            <a:off x="307912" y="1035699"/>
            <a:ext cx="3713582" cy="3816350"/>
          </a:xfrm>
        </p:spPr>
        <p:txBody>
          <a:bodyPr/>
          <a:lstStyle/>
          <a:p>
            <a:r>
              <a:rPr lang="en-US" sz="2200" dirty="0"/>
              <a:t>Broaden understanding of public policy issues that impact Extension and Extension clientele</a:t>
            </a:r>
            <a:r>
              <a:rPr lang="en-US" sz="2200" dirty="0" smtClean="0"/>
              <a:t>.</a:t>
            </a:r>
          </a:p>
          <a:p>
            <a:endParaRPr lang="en-US" sz="2200" dirty="0"/>
          </a:p>
          <a:p>
            <a:r>
              <a:rPr lang="en-US" sz="2200" dirty="0" smtClean="0"/>
              <a:t>Learn </a:t>
            </a:r>
            <a:r>
              <a:rPr lang="en-US" sz="2200" dirty="0"/>
              <a:t>how the changing political environment affects support for Extension and 4-H</a:t>
            </a:r>
            <a:r>
              <a:rPr lang="en-US" sz="2200" dirty="0" smtClean="0"/>
              <a:t>.</a:t>
            </a:r>
          </a:p>
          <a:p>
            <a:endParaRPr lang="en-US" sz="2200" dirty="0"/>
          </a:p>
          <a:p>
            <a:r>
              <a:rPr lang="en-US" sz="2200" dirty="0" smtClean="0"/>
              <a:t>Opportunity </a:t>
            </a:r>
            <a:r>
              <a:rPr lang="en-US" sz="2200" dirty="0"/>
              <a:t>to experience the political world of our nation’s capitol</a:t>
            </a:r>
            <a:r>
              <a:rPr lang="en-US" sz="2200" dirty="0" smtClean="0"/>
              <a:t>.</a:t>
            </a:r>
          </a:p>
        </p:txBody>
      </p:sp>
      <p:sp>
        <p:nvSpPr>
          <p:cNvPr id="4" name="Rectangle 3"/>
          <p:cNvSpPr/>
          <p:nvPr/>
        </p:nvSpPr>
        <p:spPr>
          <a:xfrm>
            <a:off x="5178491" y="1035699"/>
            <a:ext cx="3508309" cy="3477875"/>
          </a:xfrm>
          <a:prstGeom prst="rect">
            <a:avLst/>
          </a:prstGeom>
        </p:spPr>
        <p:txBody>
          <a:bodyPr wrap="square">
            <a:spAutoFit/>
          </a:body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charset="0"/>
                <a:ea typeface="ＭＳ Ｐゴシック" charset="0"/>
              </a:rPr>
              <a:t>Enhance </a:t>
            </a:r>
            <a:r>
              <a:rPr kumimoji="0" lang="en-US" sz="2200" b="0" i="0" u="none" strike="noStrike" kern="1200" cap="none" spc="0" normalizeH="0" baseline="0" noProof="0" dirty="0">
                <a:ln>
                  <a:noFill/>
                </a:ln>
                <a:solidFill>
                  <a:prstClr val="black"/>
                </a:solidFill>
                <a:effectLst/>
                <a:uLnTx/>
                <a:uFillTx/>
                <a:latin typeface="Calibri" charset="0"/>
                <a:ea typeface="ＭＳ Ｐゴシック" charset="0"/>
              </a:rPr>
              <a:t>advocacy and public policy education skills - increase your knowledge and effectiveness in working in your local political arena</a:t>
            </a:r>
            <a:r>
              <a:rPr kumimoji="0" lang="en-US" sz="2200" b="0" i="0" u="none" strike="noStrike" kern="1200" cap="none" spc="0" normalizeH="0" baseline="0" noProof="0" dirty="0" smtClean="0">
                <a:ln>
                  <a:noFill/>
                </a:ln>
                <a:solidFill>
                  <a:prstClr val="black"/>
                </a:solidFill>
                <a:effectLst/>
                <a:uLnTx/>
                <a:uFillTx/>
                <a:latin typeface="Calibri" charset="0"/>
                <a:ea typeface="ＭＳ Ｐゴシック" charset="0"/>
              </a:rPr>
              <a: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charset="0"/>
              <a:ea typeface="ＭＳ Ｐゴシック"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charset="0"/>
                <a:ea typeface="ＭＳ Ｐゴシック" charset="0"/>
              </a:rPr>
              <a:t>Learn about the federal structure that supports Extension and 4-H</a:t>
            </a:r>
          </a:p>
        </p:txBody>
      </p:sp>
      <p:cxnSp>
        <p:nvCxnSpPr>
          <p:cNvPr id="7" name="Straight Connector 6"/>
          <p:cNvCxnSpPr/>
          <p:nvPr/>
        </p:nvCxnSpPr>
        <p:spPr>
          <a:xfrm>
            <a:off x="1138333" y="737118"/>
            <a:ext cx="6783355" cy="0"/>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255531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2440"/>
          </a:xfrm>
        </p:spPr>
        <p:txBody>
          <a:bodyPr/>
          <a:lstStyle/>
          <a:p>
            <a:r>
              <a:rPr lang="en-US" sz="4000" b="1" dirty="0" smtClean="0">
                <a:solidFill>
                  <a:srgbClr val="00B050"/>
                </a:solidFill>
              </a:rPr>
              <a:t>Prepping for Congressional Visits</a:t>
            </a:r>
            <a:endParaRPr lang="en-US" sz="4000" b="1" dirty="0">
              <a:solidFill>
                <a:srgbClr val="00B050"/>
              </a:solidFill>
            </a:endParaRPr>
          </a:p>
        </p:txBody>
      </p:sp>
      <p:sp>
        <p:nvSpPr>
          <p:cNvPr id="3" name="Content Placeholder 2"/>
          <p:cNvSpPr>
            <a:spLocks noGrp="1"/>
          </p:cNvSpPr>
          <p:nvPr>
            <p:ph idx="1"/>
          </p:nvPr>
        </p:nvSpPr>
        <p:spPr>
          <a:xfrm>
            <a:off x="457199" y="1053745"/>
            <a:ext cx="5346441" cy="4572614"/>
          </a:xfrm>
        </p:spPr>
        <p:txBody>
          <a:bodyPr/>
          <a:lstStyle/>
          <a:p>
            <a:r>
              <a:rPr lang="en-US" sz="2200" dirty="0" smtClean="0"/>
              <a:t>Meet </a:t>
            </a:r>
            <a:r>
              <a:rPr lang="en-US" sz="2200" dirty="0"/>
              <a:t>with your state’s Extension and 4-H administration to discuss your visit to Capitol Hill</a:t>
            </a:r>
            <a:r>
              <a:rPr lang="en-US" sz="2200" dirty="0" smtClean="0"/>
              <a:t>.</a:t>
            </a:r>
          </a:p>
          <a:p>
            <a:r>
              <a:rPr lang="en-US" sz="2200" dirty="0" smtClean="0"/>
              <a:t>Have </a:t>
            </a:r>
            <a:r>
              <a:rPr lang="en-US" sz="2200" dirty="0"/>
              <a:t>a specific message for you to carry to your visit </a:t>
            </a:r>
            <a:endParaRPr lang="en-US" sz="2200" dirty="0" smtClean="0"/>
          </a:p>
          <a:p>
            <a:r>
              <a:rPr lang="en-US" sz="2200" dirty="0" smtClean="0"/>
              <a:t>Provide </a:t>
            </a:r>
            <a:r>
              <a:rPr lang="en-US" sz="2200" dirty="0"/>
              <a:t>useful tips or information based on personal knowledge of your Congressional </a:t>
            </a:r>
            <a:r>
              <a:rPr lang="en-US" sz="2200" dirty="0" smtClean="0"/>
              <a:t>delegation</a:t>
            </a:r>
            <a:endParaRPr lang="en-US" sz="2200" dirty="0"/>
          </a:p>
          <a:p>
            <a:r>
              <a:rPr lang="en-US" sz="2200" dirty="0" smtClean="0"/>
              <a:t>Schedule </a:t>
            </a:r>
            <a:r>
              <a:rPr lang="en-US" sz="2200" dirty="0"/>
              <a:t>appointments, then confirm your </a:t>
            </a:r>
            <a:r>
              <a:rPr lang="en-US" sz="2200" dirty="0" smtClean="0"/>
              <a:t>appointments</a:t>
            </a:r>
            <a:endParaRPr lang="en-US" sz="2200" dirty="0"/>
          </a:p>
          <a:p>
            <a:r>
              <a:rPr lang="en-US" sz="2200" dirty="0" smtClean="0"/>
              <a:t>Collect </a:t>
            </a:r>
            <a:r>
              <a:rPr lang="en-US" sz="2200" dirty="0"/>
              <a:t>or prepare briefing </a:t>
            </a:r>
            <a:r>
              <a:rPr lang="en-US" sz="2200" dirty="0" smtClean="0"/>
              <a:t>information</a:t>
            </a:r>
            <a:endParaRPr lang="en-US" sz="2200" dirty="0"/>
          </a:p>
        </p:txBody>
      </p:sp>
      <p:pic>
        <p:nvPicPr>
          <p:cNvPr id="8194" name="Picture 2" descr="http://teachthe4ps.com/wp-content/uploads/2014/01/interview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4939" y="2662333"/>
            <a:ext cx="2855167" cy="277585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138333" y="895740"/>
            <a:ext cx="6783355" cy="0"/>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1216590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686"/>
            <a:ext cx="8229600" cy="658813"/>
          </a:xfrm>
        </p:spPr>
        <p:txBody>
          <a:bodyPr/>
          <a:lstStyle/>
          <a:p>
            <a:r>
              <a:rPr lang="en-US" sz="4000" b="1" dirty="0" smtClean="0">
                <a:solidFill>
                  <a:srgbClr val="00B050"/>
                </a:solidFill>
              </a:rPr>
              <a:t>Prepping-Research</a:t>
            </a:r>
            <a:endParaRPr lang="en-US" b="1" dirty="0">
              <a:solidFill>
                <a:srgbClr val="00B050"/>
              </a:solidFill>
            </a:endParaRPr>
          </a:p>
        </p:txBody>
      </p:sp>
      <p:sp>
        <p:nvSpPr>
          <p:cNvPr id="3" name="Content Placeholder 2"/>
          <p:cNvSpPr>
            <a:spLocks noGrp="1"/>
          </p:cNvSpPr>
          <p:nvPr>
            <p:ph idx="1"/>
          </p:nvPr>
        </p:nvSpPr>
        <p:spPr>
          <a:xfrm>
            <a:off x="329163" y="1086594"/>
            <a:ext cx="6687457" cy="4406900"/>
          </a:xfrm>
        </p:spPr>
        <p:txBody>
          <a:bodyPr/>
          <a:lstStyle/>
          <a:p>
            <a:r>
              <a:rPr lang="en-US" sz="2200" dirty="0" smtClean="0"/>
              <a:t>Conduct </a:t>
            </a:r>
            <a:r>
              <a:rPr lang="en-US" sz="2200" dirty="0"/>
              <a:t>research about your Member of Congress: </a:t>
            </a:r>
          </a:p>
          <a:p>
            <a:pPr lvl="1">
              <a:buFont typeface="Wingdings" panose="05000000000000000000" pitchFamily="2" charset="2"/>
              <a:buChar char="v"/>
            </a:pPr>
            <a:r>
              <a:rPr lang="en-US" sz="1800" dirty="0" smtClean="0"/>
              <a:t>Learn </a:t>
            </a:r>
            <a:r>
              <a:rPr lang="en-US" sz="1800" dirty="0"/>
              <a:t>your which district your Congressman represents </a:t>
            </a:r>
            <a:r>
              <a:rPr lang="en-US" sz="1800" dirty="0" smtClean="0"/>
              <a:t>   within your </a:t>
            </a:r>
            <a:r>
              <a:rPr lang="en-US" sz="1800" dirty="0"/>
              <a:t>state. Do you live in his/her district? </a:t>
            </a:r>
            <a:endParaRPr lang="en-US" sz="1800" dirty="0" smtClean="0"/>
          </a:p>
          <a:p>
            <a:pPr lvl="1">
              <a:buFont typeface="Wingdings" panose="05000000000000000000" pitchFamily="2" charset="2"/>
              <a:buChar char="v"/>
            </a:pPr>
            <a:r>
              <a:rPr lang="en-US" sz="1800" dirty="0" smtClean="0"/>
              <a:t>Term </a:t>
            </a:r>
            <a:r>
              <a:rPr lang="en-US" sz="1800" dirty="0"/>
              <a:t>in Office </a:t>
            </a:r>
            <a:endParaRPr lang="en-US" sz="1800" dirty="0" smtClean="0"/>
          </a:p>
          <a:p>
            <a:pPr lvl="1">
              <a:buFont typeface="Wingdings" panose="05000000000000000000" pitchFamily="2" charset="2"/>
              <a:buChar char="v"/>
            </a:pPr>
            <a:r>
              <a:rPr lang="en-US" sz="1800" dirty="0" smtClean="0"/>
              <a:t>Political </a:t>
            </a:r>
            <a:r>
              <a:rPr lang="en-US" sz="1800" dirty="0"/>
              <a:t>Party </a:t>
            </a:r>
          </a:p>
          <a:p>
            <a:pPr lvl="1">
              <a:buFont typeface="Wingdings" panose="05000000000000000000" pitchFamily="2" charset="2"/>
              <a:buChar char="v"/>
            </a:pPr>
            <a:r>
              <a:rPr lang="en-US" sz="1800" dirty="0" smtClean="0"/>
              <a:t>Educational </a:t>
            </a:r>
            <a:r>
              <a:rPr lang="en-US" sz="1800" dirty="0"/>
              <a:t>Background </a:t>
            </a:r>
          </a:p>
          <a:p>
            <a:pPr lvl="1">
              <a:buFont typeface="Wingdings" panose="05000000000000000000" pitchFamily="2" charset="2"/>
              <a:buChar char="v"/>
            </a:pPr>
            <a:r>
              <a:rPr lang="en-US" sz="1800" dirty="0" smtClean="0"/>
              <a:t>Occupational </a:t>
            </a:r>
            <a:r>
              <a:rPr lang="en-US" sz="1800" dirty="0"/>
              <a:t>Background </a:t>
            </a:r>
          </a:p>
          <a:p>
            <a:pPr lvl="1">
              <a:buFont typeface="Wingdings" panose="05000000000000000000" pitchFamily="2" charset="2"/>
              <a:buChar char="v"/>
            </a:pPr>
            <a:r>
              <a:rPr lang="en-US" sz="1800" dirty="0" smtClean="0"/>
              <a:t>Committee </a:t>
            </a:r>
            <a:r>
              <a:rPr lang="en-US" sz="1800" dirty="0"/>
              <a:t>Assignments </a:t>
            </a:r>
          </a:p>
          <a:p>
            <a:pPr lvl="1">
              <a:buFont typeface="Wingdings" panose="05000000000000000000" pitchFamily="2" charset="2"/>
              <a:buChar char="v"/>
            </a:pPr>
            <a:r>
              <a:rPr lang="en-US" sz="1800" dirty="0" smtClean="0"/>
              <a:t>Leadership </a:t>
            </a:r>
            <a:r>
              <a:rPr lang="en-US" sz="1800" dirty="0"/>
              <a:t>Positions in the House or Senate </a:t>
            </a:r>
          </a:p>
          <a:p>
            <a:pPr lvl="1">
              <a:buFont typeface="Wingdings" panose="05000000000000000000" pitchFamily="2" charset="2"/>
              <a:buChar char="v"/>
            </a:pPr>
            <a:r>
              <a:rPr lang="en-US" sz="1800" dirty="0" smtClean="0"/>
              <a:t>Which </a:t>
            </a:r>
            <a:r>
              <a:rPr lang="en-US" sz="1800" dirty="0"/>
              <a:t>issues are most important to the </a:t>
            </a:r>
            <a:r>
              <a:rPr lang="en-US" sz="1800" dirty="0" smtClean="0"/>
              <a:t>Member? </a:t>
            </a:r>
            <a:endParaRPr lang="en-US" sz="1800" dirty="0"/>
          </a:p>
          <a:p>
            <a:pPr lvl="1">
              <a:buFont typeface="Wingdings" panose="05000000000000000000" pitchFamily="2" charset="2"/>
              <a:buChar char="v"/>
            </a:pPr>
            <a:r>
              <a:rPr lang="en-US" sz="1800" dirty="0" smtClean="0"/>
              <a:t>Familiarity </a:t>
            </a:r>
            <a:r>
              <a:rPr lang="en-US" sz="1800" dirty="0"/>
              <a:t>with Extension and 4-H; any special relationships, i.e. a 4-H alumna? </a:t>
            </a:r>
          </a:p>
          <a:p>
            <a:pPr lvl="1">
              <a:buFont typeface="Wingdings" panose="05000000000000000000" pitchFamily="2" charset="2"/>
              <a:buChar char="v"/>
            </a:pPr>
            <a:r>
              <a:rPr lang="en-US" sz="1800" dirty="0" smtClean="0"/>
              <a:t>Who </a:t>
            </a:r>
            <a:r>
              <a:rPr lang="en-US" sz="1800" dirty="0"/>
              <a:t>are the Member’s aides?</a:t>
            </a:r>
          </a:p>
          <a:p>
            <a:endParaRPr lang="en-US" sz="2200" dirty="0"/>
          </a:p>
        </p:txBody>
      </p:sp>
      <p:pic>
        <p:nvPicPr>
          <p:cNvPr id="4098" name="Picture 2" descr="http://internet.phillipmartin.info/school_researc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2597" y="1944687"/>
            <a:ext cx="3376303" cy="247491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2304659" y="825499"/>
            <a:ext cx="4544010" cy="0"/>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2835470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5" y="181332"/>
            <a:ext cx="8229600" cy="658423"/>
          </a:xfrm>
        </p:spPr>
        <p:txBody>
          <a:bodyPr/>
          <a:lstStyle/>
          <a:p>
            <a:r>
              <a:rPr lang="en-US" sz="4000" b="1" dirty="0" smtClean="0">
                <a:solidFill>
                  <a:srgbClr val="00B050"/>
                </a:solidFill>
              </a:rPr>
              <a:t>Prepping-Summary Sheet</a:t>
            </a:r>
            <a:endParaRPr lang="en-US" sz="4000" b="1" dirty="0">
              <a:solidFill>
                <a:srgbClr val="00B050"/>
              </a:solidFill>
            </a:endParaRPr>
          </a:p>
        </p:txBody>
      </p:sp>
      <p:sp>
        <p:nvSpPr>
          <p:cNvPr id="3" name="Content Placeholder 2"/>
          <p:cNvSpPr>
            <a:spLocks noGrp="1"/>
          </p:cNvSpPr>
          <p:nvPr>
            <p:ph idx="1"/>
          </p:nvPr>
        </p:nvSpPr>
        <p:spPr>
          <a:xfrm>
            <a:off x="867747" y="1308618"/>
            <a:ext cx="5962261" cy="583163"/>
          </a:xfrm>
        </p:spPr>
        <p:txBody>
          <a:bodyPr/>
          <a:lstStyle/>
          <a:p>
            <a:r>
              <a:rPr lang="en-US" sz="2200" dirty="0"/>
              <a:t> Prepare a Summary Sheet of Key </a:t>
            </a:r>
            <a:r>
              <a:rPr lang="en-US" sz="2200" dirty="0" smtClean="0"/>
              <a:t>Information</a:t>
            </a:r>
            <a:endParaRPr lang="en-US" sz="2200" dirty="0"/>
          </a:p>
        </p:txBody>
      </p:sp>
      <p:pic>
        <p:nvPicPr>
          <p:cNvPr id="5122" name="Picture 2" descr="http://cdn.infyways.com/wp-content/uploads/2013/03/Procedure-to-Upload-an-Excel-Sheet-on-Joomla-Websit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78261">
            <a:off x="6529272" y="3798763"/>
            <a:ext cx="1804749" cy="180474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716832" y="793104"/>
            <a:ext cx="5878284" cy="0"/>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3654074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6415"/>
          </a:xfrm>
        </p:spPr>
        <p:txBody>
          <a:bodyPr/>
          <a:lstStyle/>
          <a:p>
            <a:r>
              <a:rPr lang="en-US" sz="4000" b="1" dirty="0" smtClean="0">
                <a:solidFill>
                  <a:srgbClr val="00B050"/>
                </a:solidFill>
              </a:rPr>
              <a:t>Prepping </a:t>
            </a:r>
            <a:r>
              <a:rPr lang="en-US" sz="1800" b="1" dirty="0" smtClean="0">
                <a:solidFill>
                  <a:srgbClr val="00B050"/>
                </a:solidFill>
              </a:rPr>
              <a:t>cont. </a:t>
            </a:r>
            <a:endParaRPr lang="en-US" sz="1800" b="1" dirty="0">
              <a:solidFill>
                <a:srgbClr val="00B050"/>
              </a:solidFill>
            </a:endParaRPr>
          </a:p>
        </p:txBody>
      </p:sp>
      <p:sp>
        <p:nvSpPr>
          <p:cNvPr id="3" name="Content Placeholder 2"/>
          <p:cNvSpPr>
            <a:spLocks noGrp="1"/>
          </p:cNvSpPr>
          <p:nvPr>
            <p:ph idx="1"/>
          </p:nvPr>
        </p:nvSpPr>
        <p:spPr>
          <a:xfrm>
            <a:off x="821094" y="1217644"/>
            <a:ext cx="7072604" cy="2766527"/>
          </a:xfrm>
        </p:spPr>
        <p:txBody>
          <a:bodyPr/>
          <a:lstStyle/>
          <a:p>
            <a:r>
              <a:rPr lang="en-US" sz="2200" dirty="0"/>
              <a:t>Know the basic process of how funding decisions are made</a:t>
            </a:r>
            <a:r>
              <a:rPr lang="en-US" sz="2200" dirty="0" smtClean="0"/>
              <a:t>.</a:t>
            </a:r>
          </a:p>
          <a:p>
            <a:endParaRPr lang="en-US" sz="2200" dirty="0" smtClean="0"/>
          </a:p>
          <a:p>
            <a:r>
              <a:rPr lang="en-US" sz="2200" dirty="0" smtClean="0"/>
              <a:t>Prepare </a:t>
            </a:r>
            <a:r>
              <a:rPr lang="en-US" sz="2200" dirty="0"/>
              <a:t>a one-page account of the important points you wish to make during your </a:t>
            </a:r>
            <a:r>
              <a:rPr lang="en-US" sz="2200" dirty="0" smtClean="0"/>
              <a:t>visit.</a:t>
            </a:r>
          </a:p>
          <a:p>
            <a:endParaRPr lang="en-US" sz="2200" dirty="0"/>
          </a:p>
          <a:p>
            <a:r>
              <a:rPr lang="en-US" sz="2200" dirty="0" smtClean="0"/>
              <a:t>Prepare </a:t>
            </a:r>
            <a:r>
              <a:rPr lang="en-US" sz="2200" dirty="0"/>
              <a:t>a list of questions you would like to ask if given the opportunity during the </a:t>
            </a:r>
            <a:r>
              <a:rPr lang="en-US" sz="2200" dirty="0" smtClean="0"/>
              <a:t>visit.</a:t>
            </a:r>
          </a:p>
          <a:p>
            <a:endParaRPr lang="en-US" sz="2200" dirty="0"/>
          </a:p>
          <a:p>
            <a:r>
              <a:rPr lang="en-US" sz="2200" dirty="0" smtClean="0"/>
              <a:t>Take </a:t>
            </a:r>
            <a:r>
              <a:rPr lang="en-US" sz="2200" dirty="0"/>
              <a:t>a camera just in case you have photo opportunities.</a:t>
            </a:r>
          </a:p>
        </p:txBody>
      </p:sp>
      <p:pic>
        <p:nvPicPr>
          <p:cNvPr id="9218" name="Picture 2" descr="http://chiasuanchong.files.wordpress.com/2011/12/exams-pic.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5577" y="5075852"/>
            <a:ext cx="1861223" cy="7565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2864493" y="961053"/>
            <a:ext cx="3461655" cy="0"/>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1547577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2440"/>
          </a:xfrm>
        </p:spPr>
        <p:txBody>
          <a:bodyPr/>
          <a:lstStyle/>
          <a:p>
            <a:r>
              <a:rPr lang="en-US" sz="4000" b="1" dirty="0" smtClean="0">
                <a:solidFill>
                  <a:srgbClr val="00B050"/>
                </a:solidFill>
              </a:rPr>
              <a:t>Prepping </a:t>
            </a:r>
            <a:r>
              <a:rPr lang="en-US" sz="2800" b="1" dirty="0" smtClean="0">
                <a:solidFill>
                  <a:srgbClr val="00B050"/>
                </a:solidFill>
              </a:rPr>
              <a:t>cont. </a:t>
            </a:r>
            <a:endParaRPr lang="en-US" sz="4000" b="1" dirty="0">
              <a:solidFill>
                <a:srgbClr val="00B050"/>
              </a:solidFill>
            </a:endParaRPr>
          </a:p>
        </p:txBody>
      </p:sp>
      <p:sp>
        <p:nvSpPr>
          <p:cNvPr id="3" name="Content Placeholder 2"/>
          <p:cNvSpPr>
            <a:spLocks noGrp="1"/>
          </p:cNvSpPr>
          <p:nvPr>
            <p:ph idx="1"/>
          </p:nvPr>
        </p:nvSpPr>
        <p:spPr>
          <a:xfrm>
            <a:off x="877078" y="1222308"/>
            <a:ext cx="7170575" cy="3816350"/>
          </a:xfrm>
        </p:spPr>
        <p:txBody>
          <a:bodyPr/>
          <a:lstStyle/>
          <a:p>
            <a:r>
              <a:rPr lang="en-US" sz="2200" dirty="0" smtClean="0"/>
              <a:t>Develop </a:t>
            </a:r>
            <a:r>
              <a:rPr lang="en-US" sz="2200" dirty="0"/>
              <a:t>a message that is direct, concise, and short - plan on 15 minutes total for your group</a:t>
            </a:r>
            <a:r>
              <a:rPr lang="en-US" sz="2200" dirty="0" smtClean="0"/>
              <a:t>.</a:t>
            </a:r>
          </a:p>
          <a:p>
            <a:r>
              <a:rPr lang="en-US" sz="2200" dirty="0" smtClean="0"/>
              <a:t>Develop </a:t>
            </a:r>
            <a:r>
              <a:rPr lang="en-US" sz="2200" dirty="0"/>
              <a:t>a 2-minute version of your message just in case their schedule changes – aka, the elevator speech</a:t>
            </a:r>
            <a:r>
              <a:rPr lang="en-US" sz="2200" dirty="0" smtClean="0"/>
              <a:t>.</a:t>
            </a:r>
          </a:p>
          <a:p>
            <a:r>
              <a:rPr lang="en-US" sz="2200" dirty="0" smtClean="0"/>
              <a:t>Select </a:t>
            </a:r>
            <a:r>
              <a:rPr lang="en-US" sz="2200" dirty="0"/>
              <a:t>no more than two or three educational programs or issues, and focus on them</a:t>
            </a:r>
            <a:r>
              <a:rPr lang="en-US" sz="2200" dirty="0" smtClean="0"/>
              <a:t>.</a:t>
            </a:r>
          </a:p>
          <a:p>
            <a:r>
              <a:rPr lang="en-US" sz="2200" dirty="0" smtClean="0"/>
              <a:t>Don’t </a:t>
            </a:r>
            <a:r>
              <a:rPr lang="en-US" sz="2200" dirty="0"/>
              <a:t>talk in </a:t>
            </a:r>
            <a:r>
              <a:rPr lang="en-US" sz="2200" dirty="0" smtClean="0"/>
              <a:t>4-H jargon.</a:t>
            </a:r>
            <a:endParaRPr lang="en-US" sz="2200" dirty="0"/>
          </a:p>
          <a:p>
            <a:r>
              <a:rPr lang="en-US" sz="2200" dirty="0" smtClean="0"/>
              <a:t>Emphasize </a:t>
            </a:r>
            <a:r>
              <a:rPr lang="en-US" sz="2200" dirty="0"/>
              <a:t>outcomes of the program and how it makes a difference in people’s lives.</a:t>
            </a:r>
          </a:p>
          <a:p>
            <a:endParaRPr lang="en-US" sz="2200" dirty="0"/>
          </a:p>
        </p:txBody>
      </p:sp>
      <p:cxnSp>
        <p:nvCxnSpPr>
          <p:cNvPr id="4" name="Straight Connector 3"/>
          <p:cNvCxnSpPr/>
          <p:nvPr/>
        </p:nvCxnSpPr>
        <p:spPr>
          <a:xfrm>
            <a:off x="2808514" y="895740"/>
            <a:ext cx="3545631" cy="0"/>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3524872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9093"/>
          </a:xfrm>
        </p:spPr>
        <p:txBody>
          <a:bodyPr/>
          <a:lstStyle/>
          <a:p>
            <a:r>
              <a:rPr lang="en-US" sz="4000" b="1" dirty="0" smtClean="0">
                <a:solidFill>
                  <a:srgbClr val="00B050"/>
                </a:solidFill>
              </a:rPr>
              <a:t>Content of Message</a:t>
            </a:r>
            <a:endParaRPr lang="en-US" sz="4000" b="1" dirty="0">
              <a:solidFill>
                <a:srgbClr val="00B050"/>
              </a:solidFill>
            </a:endParaRPr>
          </a:p>
        </p:txBody>
      </p:sp>
      <p:sp>
        <p:nvSpPr>
          <p:cNvPr id="3" name="Content Placeholder 2"/>
          <p:cNvSpPr>
            <a:spLocks noGrp="1"/>
          </p:cNvSpPr>
          <p:nvPr>
            <p:ph idx="1"/>
          </p:nvPr>
        </p:nvSpPr>
        <p:spPr>
          <a:xfrm>
            <a:off x="1115008" y="1291675"/>
            <a:ext cx="7119257" cy="3816350"/>
          </a:xfrm>
        </p:spPr>
        <p:txBody>
          <a:bodyPr/>
          <a:lstStyle/>
          <a:p>
            <a:r>
              <a:rPr lang="en-US" sz="2200" dirty="0" smtClean="0"/>
              <a:t>If you </a:t>
            </a:r>
            <a:r>
              <a:rPr lang="en-US" sz="2200" dirty="0"/>
              <a:t>are planning to talk about issues or problems in your community, be prepared to offer solutions </a:t>
            </a:r>
            <a:endParaRPr lang="en-US" sz="2200" dirty="0" smtClean="0"/>
          </a:p>
          <a:p>
            <a:r>
              <a:rPr lang="en-US" sz="2200" b="1" dirty="0" smtClean="0">
                <a:solidFill>
                  <a:srgbClr val="00B050"/>
                </a:solidFill>
              </a:rPr>
              <a:t>TELL </a:t>
            </a:r>
            <a:r>
              <a:rPr lang="en-US" sz="2200" b="1" dirty="0">
                <a:solidFill>
                  <a:srgbClr val="00B050"/>
                </a:solidFill>
              </a:rPr>
              <a:t>YOUR 4-H STORY</a:t>
            </a:r>
            <a:r>
              <a:rPr lang="en-US" sz="2200" dirty="0"/>
              <a:t>. Make it personal to you, your family, your club, your </a:t>
            </a:r>
            <a:r>
              <a:rPr lang="en-US" sz="2200" dirty="0" smtClean="0"/>
              <a:t>community</a:t>
            </a:r>
            <a:endParaRPr lang="en-US" sz="2200" dirty="0"/>
          </a:p>
          <a:p>
            <a:r>
              <a:rPr lang="en-US" sz="2200" dirty="0" smtClean="0"/>
              <a:t>Emphasize </a:t>
            </a:r>
            <a:r>
              <a:rPr lang="en-US" sz="2200" dirty="0"/>
              <a:t>outcomes of the program and how it makes a difference in people’s </a:t>
            </a:r>
            <a:r>
              <a:rPr lang="en-US" sz="2200" dirty="0" smtClean="0"/>
              <a:t>lives.</a:t>
            </a:r>
          </a:p>
          <a:p>
            <a:r>
              <a:rPr lang="en-US" sz="2200" dirty="0" smtClean="0"/>
              <a:t>Public Values.</a:t>
            </a:r>
            <a:endParaRPr lang="en-US" sz="2200" dirty="0"/>
          </a:p>
          <a:p>
            <a:r>
              <a:rPr lang="en-US" sz="2200" dirty="0" smtClean="0"/>
              <a:t>Do </a:t>
            </a:r>
            <a:r>
              <a:rPr lang="en-US" sz="2200" dirty="0"/>
              <a:t>not overwhelm the Member or staff with materials. A large packet of information will likely not get looked at.</a:t>
            </a:r>
          </a:p>
        </p:txBody>
      </p:sp>
      <p:cxnSp>
        <p:nvCxnSpPr>
          <p:cNvPr id="4" name="Straight Connector 3"/>
          <p:cNvCxnSpPr/>
          <p:nvPr/>
        </p:nvCxnSpPr>
        <p:spPr>
          <a:xfrm>
            <a:off x="1642188" y="951723"/>
            <a:ext cx="5962259" cy="0"/>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557864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0"/>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wf-logo-grey-square-white-clover-Gbknd.png"/>
          <p:cNvPicPr>
            <a:picLocks noChangeAspect="1"/>
          </p:cNvPicPr>
          <p:nvPr/>
        </p:nvPicPr>
        <p:blipFill>
          <a:blip r:embed="rId4" cstate="print"/>
          <a:srcRect b="168"/>
          <a:stretch>
            <a:fillRect/>
          </a:stretch>
        </p:blipFill>
        <p:spPr>
          <a:xfrm>
            <a:off x="0" y="0"/>
            <a:ext cx="1043940" cy="1066800"/>
          </a:xfrm>
          <a:prstGeom prst="rect">
            <a:avLst/>
          </a:prstGeom>
        </p:spPr>
      </p:pic>
      <p:sp>
        <p:nvSpPr>
          <p:cNvPr id="3" name="Title 2"/>
          <p:cNvSpPr>
            <a:spLocks noGrp="1"/>
          </p:cNvSpPr>
          <p:nvPr>
            <p:ph type="title"/>
          </p:nvPr>
        </p:nvSpPr>
        <p:spPr>
          <a:xfrm>
            <a:off x="381000" y="914400"/>
            <a:ext cx="8229600" cy="1143000"/>
          </a:xfrm>
        </p:spPr>
        <p:txBody>
          <a:bodyPr>
            <a:normAutofit/>
          </a:bodyPr>
          <a:lstStyle/>
          <a:p>
            <a:r>
              <a:rPr lang="en-US" sz="3200" dirty="0" smtClean="0"/>
              <a:t>This Orientation Will Cover…</a:t>
            </a:r>
            <a:endParaRPr lang="en-US" sz="3200" dirty="0"/>
          </a:p>
        </p:txBody>
      </p:sp>
      <p:sp>
        <p:nvSpPr>
          <p:cNvPr id="2" name="Content Placeholder 1"/>
          <p:cNvSpPr>
            <a:spLocks noGrp="1"/>
          </p:cNvSpPr>
          <p:nvPr>
            <p:ph idx="1"/>
          </p:nvPr>
        </p:nvSpPr>
        <p:spPr>
          <a:xfrm>
            <a:off x="457200" y="1981201"/>
            <a:ext cx="8229600" cy="2590799"/>
          </a:xfrm>
        </p:spPr>
        <p:txBody>
          <a:bodyPr>
            <a:normAutofit lnSpcReduction="10000"/>
          </a:bodyPr>
          <a:lstStyle/>
          <a:p>
            <a:r>
              <a:rPr lang="en-US" sz="2400" dirty="0" smtClean="0"/>
              <a:t>CWF 2017 Schedule Updates</a:t>
            </a:r>
          </a:p>
          <a:p>
            <a:r>
              <a:rPr lang="en-US" sz="2400" dirty="0" smtClean="0"/>
              <a:t>Capitol Hill Day Orientation</a:t>
            </a:r>
          </a:p>
          <a:p>
            <a:r>
              <a:rPr lang="en-US" sz="2400" dirty="0" smtClean="0"/>
              <a:t>Service Learning Projects-Check in on submissions</a:t>
            </a:r>
          </a:p>
          <a:p>
            <a:r>
              <a:rPr lang="en-US" sz="2400" dirty="0"/>
              <a:t>Workshop and </a:t>
            </a:r>
            <a:r>
              <a:rPr lang="en-US" sz="2400" dirty="0" smtClean="0"/>
              <a:t>Committees</a:t>
            </a:r>
          </a:p>
          <a:p>
            <a:r>
              <a:rPr lang="en-US" sz="2400" dirty="0" smtClean="0"/>
              <a:t>Additional Travel Days </a:t>
            </a:r>
            <a:endParaRPr lang="en-US" sz="2400" dirty="0"/>
          </a:p>
          <a:p>
            <a:r>
              <a:rPr lang="en-US" sz="2400" dirty="0" smtClean="0"/>
              <a:t>Reminders &amp; Deadlines</a:t>
            </a:r>
            <a:endParaRPr lang="en-US" dirty="0" smtClean="0"/>
          </a:p>
        </p:txBody>
      </p:sp>
      <p:pic>
        <p:nvPicPr>
          <p:cNvPr id="5122" name="Picture 2" descr="F:\CENTER\EDUC.OPS\CWF\Pictures\Best Pictures\IMG_3027.JPG"/>
          <p:cNvPicPr>
            <a:picLocks noChangeAspect="1" noChangeArrowheads="1"/>
          </p:cNvPicPr>
          <p:nvPr/>
        </p:nvPicPr>
        <p:blipFill>
          <a:blip r:embed="rId5" cstate="print"/>
          <a:srcRect t="18604" b="6976"/>
          <a:stretch>
            <a:fillRect/>
          </a:stretch>
        </p:blipFill>
        <p:spPr bwMode="auto">
          <a:xfrm>
            <a:off x="2590801" y="4529469"/>
            <a:ext cx="4035426" cy="2252331"/>
          </a:xfrm>
          <a:prstGeom prst="rect">
            <a:avLst/>
          </a:prstGeom>
          <a:noFill/>
        </p:spPr>
      </p:pic>
      <p:sp>
        <p:nvSpPr>
          <p:cNvPr id="11" name="Title 2"/>
          <p:cNvSpPr txBox="1">
            <a:spLocks/>
          </p:cNvSpPr>
          <p:nvPr/>
        </p:nvSpPr>
        <p:spPr>
          <a:xfrm>
            <a:off x="3124200" y="0"/>
            <a:ext cx="35052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solidFill>
                  <a:schemeClr val="bg1"/>
                </a:solidFill>
                <a:latin typeface="Calibri" pitchFamily="34" charset="0"/>
                <a:ea typeface="+mj-ea"/>
                <a:cs typeface="+mj-cs"/>
              </a:rPr>
              <a:t>Overview</a:t>
            </a:r>
            <a:r>
              <a:rPr kumimoji="0" lang="en-US" sz="3200" b="1" i="0" u="none" strike="noStrike" kern="1200" cap="none" spc="0" normalizeH="0" baseline="0" noProof="0" dirty="0" smtClean="0">
                <a:ln>
                  <a:noFill/>
                </a:ln>
                <a:solidFill>
                  <a:srgbClr val="003300"/>
                </a:solidFill>
                <a:effectLst/>
                <a:uLnTx/>
                <a:uFillTx/>
                <a:latin typeface="Calibri" pitchFamily="34" charset="0"/>
                <a:ea typeface="+mj-ea"/>
                <a:cs typeface="+mj-cs"/>
              </a:rPr>
              <a:t>	</a:t>
            </a:r>
            <a:endParaRPr kumimoji="0" lang="en-US" sz="3200" b="1" i="0" u="none" strike="noStrike" kern="1200" cap="none" spc="0" normalizeH="0" baseline="0" noProof="0" dirty="0">
              <a:ln>
                <a:noFill/>
              </a:ln>
              <a:solidFill>
                <a:srgbClr val="003300"/>
              </a:solidFill>
              <a:effectLst/>
              <a:uLnTx/>
              <a:uFillTx/>
              <a:latin typeface="Calibri" pitchFamily="34" charset="0"/>
              <a:ea typeface="+mj-ea"/>
              <a:cs typeface="+mj-cs"/>
            </a:endParaRPr>
          </a:p>
        </p:txBody>
      </p:sp>
      <p:cxnSp>
        <p:nvCxnSpPr>
          <p:cNvPr id="16" name="Straight Connector 15"/>
          <p:cNvCxnSpPr/>
          <p:nvPr/>
        </p:nvCxnSpPr>
        <p:spPr>
          <a:xfrm flipH="1">
            <a:off x="0" y="1066800"/>
            <a:ext cx="1143000" cy="0"/>
          </a:xfrm>
          <a:prstGeom prst="line">
            <a:avLst/>
          </a:prstGeom>
          <a:ln w="19050">
            <a:solidFill>
              <a:srgbClr val="00A65E"/>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5950"/>
          </a:xfrm>
        </p:spPr>
        <p:txBody>
          <a:bodyPr/>
          <a:lstStyle/>
          <a:p>
            <a:r>
              <a:rPr lang="en-US" sz="4000" b="1" dirty="0">
                <a:solidFill>
                  <a:srgbClr val="00B050"/>
                </a:solidFill>
              </a:rPr>
              <a:t>Delivering Your Message</a:t>
            </a:r>
          </a:p>
        </p:txBody>
      </p:sp>
      <p:sp>
        <p:nvSpPr>
          <p:cNvPr id="3" name="Content Placeholder 2"/>
          <p:cNvSpPr>
            <a:spLocks noGrp="1"/>
          </p:cNvSpPr>
          <p:nvPr>
            <p:ph idx="1"/>
          </p:nvPr>
        </p:nvSpPr>
        <p:spPr>
          <a:xfrm>
            <a:off x="609600" y="1231641"/>
            <a:ext cx="5657716" cy="4105469"/>
          </a:xfrm>
        </p:spPr>
        <p:txBody>
          <a:bodyPr/>
          <a:lstStyle/>
          <a:p>
            <a:r>
              <a:rPr lang="en-US" sz="2200" dirty="0"/>
              <a:t>Practice giving your 15 minute and 2- minute versions of your presentation</a:t>
            </a:r>
            <a:r>
              <a:rPr lang="en-US" sz="2200" dirty="0" smtClean="0"/>
              <a:t>.</a:t>
            </a:r>
          </a:p>
          <a:p>
            <a:pPr marL="0" indent="0">
              <a:buNone/>
            </a:pPr>
            <a:endParaRPr lang="en-US" sz="2200" dirty="0" smtClean="0"/>
          </a:p>
          <a:p>
            <a:r>
              <a:rPr lang="en-US" sz="2200" dirty="0" smtClean="0"/>
              <a:t>Determine </a:t>
            </a:r>
            <a:r>
              <a:rPr lang="en-US" sz="2200" dirty="0"/>
              <a:t>who will take the lead to get the conversation rolling</a:t>
            </a:r>
            <a:r>
              <a:rPr lang="en-US" sz="2200" dirty="0" smtClean="0"/>
              <a:t>.</a:t>
            </a:r>
          </a:p>
          <a:p>
            <a:pPr marL="0" indent="0">
              <a:buNone/>
            </a:pPr>
            <a:endParaRPr lang="en-US" sz="2200" dirty="0" smtClean="0"/>
          </a:p>
          <a:p>
            <a:r>
              <a:rPr lang="en-US" sz="2200" dirty="0" smtClean="0"/>
              <a:t>As </a:t>
            </a:r>
            <a:r>
              <a:rPr lang="en-US" sz="2200" dirty="0"/>
              <a:t>youth, you may choose to ask questions about how or why the Member or staffer got into his/her role of public service, or similar questions that will inform your potential interest in serving.</a:t>
            </a:r>
          </a:p>
        </p:txBody>
      </p:sp>
      <p:pic>
        <p:nvPicPr>
          <p:cNvPr id="6146" name="Picture 2" descr="https://www.aswat.com/files/images/ist2_9640707-turtle-giving-a-speech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316" y="2724538"/>
            <a:ext cx="2876683" cy="303649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138333" y="871926"/>
            <a:ext cx="6783355" cy="0"/>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3108210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5" y="274638"/>
            <a:ext cx="8229600" cy="639762"/>
          </a:xfrm>
        </p:spPr>
        <p:txBody>
          <a:bodyPr/>
          <a:lstStyle/>
          <a:p>
            <a:r>
              <a:rPr lang="en-US" sz="4000" b="1" dirty="0" smtClean="0">
                <a:solidFill>
                  <a:srgbClr val="00B050"/>
                </a:solidFill>
              </a:rPr>
              <a:t>What are </a:t>
            </a:r>
            <a:r>
              <a:rPr lang="en-US" sz="4000" b="1" dirty="0">
                <a:solidFill>
                  <a:srgbClr val="00B050"/>
                </a:solidFill>
              </a:rPr>
              <a:t>P</a:t>
            </a:r>
            <a:r>
              <a:rPr lang="en-US" sz="4000" b="1" dirty="0" smtClean="0">
                <a:solidFill>
                  <a:srgbClr val="00B050"/>
                </a:solidFill>
              </a:rPr>
              <a:t>ublic Values?</a:t>
            </a:r>
            <a:endParaRPr lang="en-US" sz="4000" b="1" dirty="0">
              <a:solidFill>
                <a:srgbClr val="00B050"/>
              </a:solidFill>
            </a:endParaRPr>
          </a:p>
        </p:txBody>
      </p:sp>
      <p:sp>
        <p:nvSpPr>
          <p:cNvPr id="3" name="Content Placeholder 2"/>
          <p:cNvSpPr>
            <a:spLocks noGrp="1"/>
          </p:cNvSpPr>
          <p:nvPr>
            <p:ph idx="1"/>
          </p:nvPr>
        </p:nvSpPr>
        <p:spPr>
          <a:xfrm>
            <a:off x="457200" y="1531739"/>
            <a:ext cx="7772870" cy="2568080"/>
          </a:xfrm>
          <a:prstGeom prst="rect">
            <a:avLst/>
          </a:prstGeom>
        </p:spPr>
        <p:txBody>
          <a:bodyPr/>
          <a:lstStyle/>
          <a:p>
            <a:pPr>
              <a:buFont typeface="Wingdings" panose="05000000000000000000" pitchFamily="2" charset="2"/>
              <a:buChar char="Ø"/>
            </a:pPr>
            <a:r>
              <a:rPr lang="en-US" sz="2400" i="1" dirty="0"/>
              <a:t>Public values are "the value of a program to those who do not directly benefit from the program." ~ Laura </a:t>
            </a:r>
            <a:r>
              <a:rPr lang="en-US" sz="2400" i="1" dirty="0" err="1"/>
              <a:t>Kalambokidis</a:t>
            </a:r>
            <a:r>
              <a:rPr lang="en-US" sz="2400" i="1" dirty="0"/>
              <a:t>, University of Minnesota Extension</a:t>
            </a:r>
            <a:r>
              <a:rPr lang="en-US" sz="2400" dirty="0"/>
              <a:t/>
            </a:r>
            <a:br>
              <a:rPr lang="en-US" sz="2400" dirty="0"/>
            </a:br>
            <a:endParaRPr lang="en-US" sz="2400" dirty="0" smtClean="0"/>
          </a:p>
          <a:p>
            <a:pPr>
              <a:buFont typeface="Wingdings" panose="05000000000000000000" pitchFamily="2" charset="2"/>
              <a:buChar char="Ø"/>
            </a:pPr>
            <a:endParaRPr lang="en-US" sz="2400" cap="none" dirty="0"/>
          </a:p>
          <a:p>
            <a:pPr>
              <a:buFont typeface="Wingdings" panose="05000000000000000000" pitchFamily="2" charset="2"/>
              <a:buChar char="Ø"/>
            </a:pPr>
            <a:r>
              <a:rPr lang="en-US" sz="2400" i="1" dirty="0"/>
              <a:t>A private value is a "personal value derived directly from an Extension educational opportunity."</a:t>
            </a:r>
            <a:br>
              <a:rPr lang="en-US" sz="2400" i="1" dirty="0"/>
            </a:br>
            <a:r>
              <a:rPr lang="en-US" sz="2400" i="1" dirty="0"/>
              <a:t>~ Nancy Franz, ISUEO</a:t>
            </a:r>
            <a:r>
              <a:rPr lang="en-US" sz="1800" b="1" dirty="0"/>
              <a:t/>
            </a:r>
            <a:br>
              <a:rPr lang="en-US" sz="1800" b="1" dirty="0"/>
            </a:br>
            <a:endParaRPr lang="en-US" sz="1800" cap="none" dirty="0" smtClean="0"/>
          </a:p>
        </p:txBody>
      </p:sp>
    </p:spTree>
    <p:custDataLst>
      <p:tags r:id="rId1"/>
    </p:custDataLst>
    <p:extLst>
      <p:ext uri="{BB962C8B-B14F-4D97-AF65-F5344CB8AC3E}">
        <p14:creationId xmlns:p14="http://schemas.microsoft.com/office/powerpoint/2010/main" val="902358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423"/>
          </a:xfrm>
        </p:spPr>
        <p:txBody>
          <a:bodyPr/>
          <a:lstStyle/>
          <a:p>
            <a:r>
              <a:rPr lang="en-US" sz="4000" b="1" dirty="0" smtClean="0">
                <a:solidFill>
                  <a:srgbClr val="00B050"/>
                </a:solidFill>
              </a:rPr>
              <a:t>Why are they important?</a:t>
            </a:r>
            <a:endParaRPr lang="en-US" sz="4000" b="1" dirty="0">
              <a:solidFill>
                <a:srgbClr val="00B050"/>
              </a:solidFill>
            </a:endParaRPr>
          </a:p>
        </p:txBody>
      </p:sp>
      <p:sp>
        <p:nvSpPr>
          <p:cNvPr id="3" name="Content Placeholder 2"/>
          <p:cNvSpPr>
            <a:spLocks noGrp="1"/>
          </p:cNvSpPr>
          <p:nvPr>
            <p:ph idx="1"/>
          </p:nvPr>
        </p:nvSpPr>
        <p:spPr>
          <a:xfrm>
            <a:off x="961053" y="1394926"/>
            <a:ext cx="7053943" cy="3816350"/>
          </a:xfrm>
        </p:spPr>
        <p:txBody>
          <a:bodyPr/>
          <a:lstStyle/>
          <a:p>
            <a:r>
              <a:rPr lang="en-US" sz="2200" dirty="0" smtClean="0"/>
              <a:t>Translates the value of what we do to a wider audience.</a:t>
            </a:r>
          </a:p>
          <a:p>
            <a:endParaRPr lang="en-US" sz="2200" dirty="0" smtClean="0"/>
          </a:p>
          <a:p>
            <a:r>
              <a:rPr lang="en-US" sz="2200" dirty="0" smtClean="0"/>
              <a:t>Show how what we do benefits a broader audience, e.g., stakeholders.</a:t>
            </a:r>
          </a:p>
          <a:p>
            <a:endParaRPr lang="en-US" sz="2200" dirty="0" smtClean="0"/>
          </a:p>
          <a:p>
            <a:r>
              <a:rPr lang="en-US" sz="2200" dirty="0" smtClean="0"/>
              <a:t>Important for sustainability, especially in times of limited resources.</a:t>
            </a:r>
          </a:p>
          <a:p>
            <a:endParaRPr lang="en-US" dirty="0"/>
          </a:p>
        </p:txBody>
      </p:sp>
    </p:spTree>
    <p:custDataLst>
      <p:tags r:id="rId1"/>
    </p:custDataLst>
    <p:extLst>
      <p:ext uri="{BB962C8B-B14F-4D97-AF65-F5344CB8AC3E}">
        <p14:creationId xmlns:p14="http://schemas.microsoft.com/office/powerpoint/2010/main" val="2943031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5746"/>
          </a:xfrm>
        </p:spPr>
        <p:txBody>
          <a:bodyPr/>
          <a:lstStyle/>
          <a:p>
            <a:r>
              <a:rPr lang="en-US" sz="4000" b="1" dirty="0" smtClean="0">
                <a:solidFill>
                  <a:srgbClr val="00B050"/>
                </a:solidFill>
              </a:rPr>
              <a:t>California 4-H Public Values</a:t>
            </a:r>
            <a:endParaRPr lang="en-US" sz="4000" b="1" dirty="0">
              <a:solidFill>
                <a:srgbClr val="00B050"/>
              </a:solidFill>
            </a:endParaRPr>
          </a:p>
        </p:txBody>
      </p:sp>
      <p:sp>
        <p:nvSpPr>
          <p:cNvPr id="3" name="Content Placeholder 2"/>
          <p:cNvSpPr>
            <a:spLocks noGrp="1"/>
          </p:cNvSpPr>
          <p:nvPr>
            <p:ph idx="1"/>
          </p:nvPr>
        </p:nvSpPr>
        <p:spPr>
          <a:xfrm>
            <a:off x="457200" y="1348273"/>
            <a:ext cx="8229600" cy="3816350"/>
          </a:xfrm>
        </p:spPr>
        <p:txBody>
          <a:bodyPr/>
          <a:lstStyle/>
          <a:p>
            <a:r>
              <a:rPr lang="en-US" b="1" dirty="0" smtClean="0">
                <a:solidFill>
                  <a:srgbClr val="002060"/>
                </a:solidFill>
              </a:rPr>
              <a:t>4-H </a:t>
            </a:r>
            <a:r>
              <a:rPr lang="en-US" b="1" dirty="0">
                <a:solidFill>
                  <a:srgbClr val="002060"/>
                </a:solidFill>
              </a:rPr>
              <a:t>increases the economic sustainability, growth, and prosperity, of California's global economy. </a:t>
            </a:r>
            <a:r>
              <a:rPr lang="en-US" b="1" dirty="0" smtClean="0"/>
              <a:t/>
            </a:r>
            <a:br>
              <a:rPr lang="en-US" b="1" dirty="0" smtClean="0"/>
            </a:br>
            <a:r>
              <a:rPr lang="en-US" sz="2000" i="1" dirty="0"/>
              <a:t>4-H youth are more likely than their non 4-H counterparts, to enter the workforce better prepared to collaborate, think critically, solve problems, and be innovative. These are skills that lead to a competent workforce enabling industries to be innovative and vibrant, and contribute to increased income and sales tax revenue for our communities and state, thereby improving the economic growth of California's global </a:t>
            </a:r>
            <a:r>
              <a:rPr lang="en-US" sz="2000" i="1" dirty="0" smtClean="0"/>
              <a:t>economy.</a:t>
            </a:r>
            <a:endParaRPr lang="en-US" sz="2000" i="1" dirty="0"/>
          </a:p>
        </p:txBody>
      </p:sp>
      <p:cxnSp>
        <p:nvCxnSpPr>
          <p:cNvPr id="4" name="Straight Connector 3"/>
          <p:cNvCxnSpPr/>
          <p:nvPr/>
        </p:nvCxnSpPr>
        <p:spPr>
          <a:xfrm>
            <a:off x="1166326" y="914399"/>
            <a:ext cx="6783355" cy="0"/>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2493711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3738"/>
          </a:xfrm>
        </p:spPr>
        <p:txBody>
          <a:bodyPr/>
          <a:lstStyle/>
          <a:p>
            <a:r>
              <a:rPr lang="en-US" sz="4000" b="1" dirty="0" smtClean="0">
                <a:solidFill>
                  <a:srgbClr val="00B050"/>
                </a:solidFill>
              </a:rPr>
              <a:t>California 4-H Public Values</a:t>
            </a:r>
            <a:endParaRPr lang="en-US" sz="4000" b="1" dirty="0">
              <a:solidFill>
                <a:srgbClr val="00B050"/>
              </a:solidFill>
            </a:endParaRPr>
          </a:p>
        </p:txBody>
      </p:sp>
      <p:sp>
        <p:nvSpPr>
          <p:cNvPr id="3" name="Content Placeholder 2"/>
          <p:cNvSpPr>
            <a:spLocks noGrp="1"/>
          </p:cNvSpPr>
          <p:nvPr>
            <p:ph idx="1"/>
          </p:nvPr>
        </p:nvSpPr>
        <p:spPr>
          <a:xfrm>
            <a:off x="457200" y="1413588"/>
            <a:ext cx="8229600" cy="3816350"/>
          </a:xfrm>
        </p:spPr>
        <p:txBody>
          <a:bodyPr/>
          <a:lstStyle/>
          <a:p>
            <a:r>
              <a:rPr lang="en-US" b="1" dirty="0" smtClean="0">
                <a:solidFill>
                  <a:srgbClr val="002060"/>
                </a:solidFill>
              </a:rPr>
              <a:t>4-H </a:t>
            </a:r>
            <a:r>
              <a:rPr lang="en-US" b="1" dirty="0">
                <a:solidFill>
                  <a:srgbClr val="002060"/>
                </a:solidFill>
              </a:rPr>
              <a:t>increases civic engagement to strengthen communities. </a:t>
            </a:r>
            <a:r>
              <a:rPr lang="en-US" b="1" dirty="0" smtClean="0"/>
              <a:t/>
            </a:r>
            <a:br>
              <a:rPr lang="en-US" b="1" dirty="0" smtClean="0"/>
            </a:br>
            <a:r>
              <a:rPr lang="en-US" sz="2000" i="1" dirty="0" smtClean="0"/>
              <a:t>4-H </a:t>
            </a:r>
            <a:r>
              <a:rPr lang="en-US" sz="2000" i="1" dirty="0"/>
              <a:t>youth, as young as 5, engage in service learning projects to identify needs in their community by building youth-adult partnerships to develop creative solutions to real issues. 4-H provides an enormous  amount of civic engagement services to communities across California. For example, statewide, youth </a:t>
            </a:r>
            <a:r>
              <a:rPr lang="en-US" sz="2000" i="1" dirty="0" smtClean="0"/>
              <a:t>and </a:t>
            </a:r>
            <a:r>
              <a:rPr lang="en-US" sz="2000" i="1" dirty="0"/>
              <a:t>adults contribute more than 100,000 hours to respond to and address critical community issues, which strengthens communities through civic engagement. </a:t>
            </a:r>
          </a:p>
        </p:txBody>
      </p:sp>
      <p:cxnSp>
        <p:nvCxnSpPr>
          <p:cNvPr id="4" name="Straight Connector 3"/>
          <p:cNvCxnSpPr/>
          <p:nvPr/>
        </p:nvCxnSpPr>
        <p:spPr>
          <a:xfrm>
            <a:off x="1138333" y="914399"/>
            <a:ext cx="6783355" cy="0"/>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1999412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084"/>
          </a:xfrm>
        </p:spPr>
        <p:txBody>
          <a:bodyPr/>
          <a:lstStyle/>
          <a:p>
            <a:r>
              <a:rPr lang="en-US" sz="4000" b="1" dirty="0" smtClean="0">
                <a:solidFill>
                  <a:srgbClr val="00B050"/>
                </a:solidFill>
              </a:rPr>
              <a:t>California 4-H Public Values</a:t>
            </a:r>
            <a:endParaRPr lang="en-US" sz="4000" b="1" dirty="0">
              <a:solidFill>
                <a:srgbClr val="00B050"/>
              </a:solidFill>
            </a:endParaRPr>
          </a:p>
        </p:txBody>
      </p:sp>
      <p:sp>
        <p:nvSpPr>
          <p:cNvPr id="3" name="Content Placeholder 2"/>
          <p:cNvSpPr>
            <a:spLocks noGrp="1"/>
          </p:cNvSpPr>
          <p:nvPr>
            <p:ph idx="1"/>
          </p:nvPr>
        </p:nvSpPr>
        <p:spPr>
          <a:xfrm>
            <a:off x="457200" y="1264298"/>
            <a:ext cx="8229600" cy="3102429"/>
          </a:xfrm>
        </p:spPr>
        <p:txBody>
          <a:bodyPr/>
          <a:lstStyle/>
          <a:p>
            <a:r>
              <a:rPr lang="en-US" b="1" dirty="0" smtClean="0">
                <a:solidFill>
                  <a:srgbClr val="002060"/>
                </a:solidFill>
              </a:rPr>
              <a:t>4-H </a:t>
            </a:r>
            <a:r>
              <a:rPr lang="en-US" b="1" dirty="0">
                <a:solidFill>
                  <a:srgbClr val="002060"/>
                </a:solidFill>
              </a:rPr>
              <a:t>ensures a safe, sustainable, and secure food supply. </a:t>
            </a:r>
            <a:r>
              <a:rPr lang="en-US" b="1" dirty="0" smtClean="0"/>
              <a:t/>
            </a:r>
            <a:br>
              <a:rPr lang="en-US" b="1" dirty="0" smtClean="0"/>
            </a:br>
            <a:r>
              <a:rPr lang="en-US" sz="2000" i="1" dirty="0"/>
              <a:t>4-H is California’s premier organization for training young agriculturalists and its research-based curricula promotes cutting-edge practices. More than one-third of the activities that 4-H youth engage in include agricultural-related projects, providing leadership continuity to California’s $37.5 billion agricultural industry and ensuring a safe, steady, food supply for California and the world. </a:t>
            </a:r>
          </a:p>
        </p:txBody>
      </p:sp>
      <p:cxnSp>
        <p:nvCxnSpPr>
          <p:cNvPr id="4" name="Straight Connector 3"/>
          <p:cNvCxnSpPr/>
          <p:nvPr/>
        </p:nvCxnSpPr>
        <p:spPr>
          <a:xfrm>
            <a:off x="1138333" y="905067"/>
            <a:ext cx="6783355" cy="0"/>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22732557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3109"/>
          </a:xfrm>
        </p:spPr>
        <p:txBody>
          <a:bodyPr/>
          <a:lstStyle/>
          <a:p>
            <a:r>
              <a:rPr lang="en-US" sz="4000" b="1" dirty="0" smtClean="0">
                <a:solidFill>
                  <a:srgbClr val="00B050"/>
                </a:solidFill>
              </a:rPr>
              <a:t>California 4-H Public Values</a:t>
            </a:r>
            <a:endParaRPr lang="en-US" sz="4000" b="1" dirty="0">
              <a:solidFill>
                <a:srgbClr val="00B050"/>
              </a:solidFill>
            </a:endParaRPr>
          </a:p>
        </p:txBody>
      </p:sp>
      <p:sp>
        <p:nvSpPr>
          <p:cNvPr id="3" name="Content Placeholder 2"/>
          <p:cNvSpPr>
            <a:spLocks noGrp="1"/>
          </p:cNvSpPr>
          <p:nvPr>
            <p:ph idx="1"/>
          </p:nvPr>
        </p:nvSpPr>
        <p:spPr>
          <a:xfrm>
            <a:off x="457200" y="1329613"/>
            <a:ext cx="8229600" cy="3816350"/>
          </a:xfrm>
        </p:spPr>
        <p:txBody>
          <a:bodyPr/>
          <a:lstStyle/>
          <a:p>
            <a:r>
              <a:rPr lang="en-US" b="1" dirty="0">
                <a:solidFill>
                  <a:srgbClr val="002060"/>
                </a:solidFill>
              </a:rPr>
              <a:t>4-H increases personal responsibility that positively contributes to communities. </a:t>
            </a:r>
            <a:endParaRPr lang="en-US" b="1" dirty="0" smtClean="0">
              <a:solidFill>
                <a:srgbClr val="002060"/>
              </a:solidFill>
            </a:endParaRPr>
          </a:p>
          <a:p>
            <a:pPr marL="400050" lvl="1" indent="0">
              <a:buNone/>
            </a:pPr>
            <a:r>
              <a:rPr lang="en-US" sz="1800" i="1" dirty="0" smtClean="0"/>
              <a:t>Participating </a:t>
            </a:r>
            <a:r>
              <a:rPr lang="en-US" sz="1800" i="1" dirty="0"/>
              <a:t>in 4-H programs strengthen youth’s positive individual characteristics such as being responsible and accountable, being committed and loyal, and having integrity. These are core aspects of what is considered having “character,” and according to Dr. Rand Conger at UC Davis, research shows that character is an important aspect of development that underlies individual success in careers and higher education. Undoubtedly, these interpersonal characteristics not only benefit the individual but create healthy and strong work environments. Thus, the personal qualities that 4-H develops in each member creates a stronger economic, social, and environmental base in communities where 4-Hers live, thereby benefiting and leading to success for the broader community. </a:t>
            </a:r>
          </a:p>
          <a:p>
            <a:endParaRPr lang="en-US" dirty="0"/>
          </a:p>
          <a:p>
            <a:endParaRPr lang="en-US" dirty="0"/>
          </a:p>
        </p:txBody>
      </p:sp>
      <p:cxnSp>
        <p:nvCxnSpPr>
          <p:cNvPr id="4" name="Straight Connector 3"/>
          <p:cNvCxnSpPr/>
          <p:nvPr/>
        </p:nvCxnSpPr>
        <p:spPr>
          <a:xfrm>
            <a:off x="1138333" y="858421"/>
            <a:ext cx="6783355" cy="0"/>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1384613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4407"/>
          </a:xfrm>
        </p:spPr>
        <p:txBody>
          <a:bodyPr/>
          <a:lstStyle/>
          <a:p>
            <a:r>
              <a:rPr lang="en-US" sz="4000" b="1" dirty="0" smtClean="0">
                <a:solidFill>
                  <a:srgbClr val="00B050"/>
                </a:solidFill>
              </a:rPr>
              <a:t>California 4-H Public Values</a:t>
            </a:r>
            <a:endParaRPr lang="en-US" sz="4000" b="1" dirty="0">
              <a:solidFill>
                <a:srgbClr val="00B050"/>
              </a:solidFill>
            </a:endParaRPr>
          </a:p>
        </p:txBody>
      </p:sp>
      <p:sp>
        <p:nvSpPr>
          <p:cNvPr id="3" name="Content Placeholder 2"/>
          <p:cNvSpPr>
            <a:spLocks noGrp="1"/>
          </p:cNvSpPr>
          <p:nvPr>
            <p:ph idx="1"/>
          </p:nvPr>
        </p:nvSpPr>
        <p:spPr>
          <a:xfrm>
            <a:off x="741783" y="1450294"/>
            <a:ext cx="7660433" cy="2403248"/>
          </a:xfrm>
        </p:spPr>
        <p:txBody>
          <a:bodyPr/>
          <a:lstStyle/>
          <a:p>
            <a:r>
              <a:rPr lang="en-US" b="1" dirty="0">
                <a:solidFill>
                  <a:srgbClr val="002060"/>
                </a:solidFill>
              </a:rPr>
              <a:t>4-H reduces public costs to society. </a:t>
            </a:r>
            <a:r>
              <a:rPr lang="en-US" b="1" dirty="0" smtClean="0">
                <a:solidFill>
                  <a:srgbClr val="002060"/>
                </a:solidFill>
              </a:rPr>
              <a:t/>
            </a:r>
            <a:br>
              <a:rPr lang="en-US" b="1" dirty="0" smtClean="0">
                <a:solidFill>
                  <a:srgbClr val="002060"/>
                </a:solidFill>
              </a:rPr>
            </a:br>
            <a:r>
              <a:rPr lang="en-US" sz="1800" dirty="0"/>
              <a:t>Through participation in 4-H, youth develop specific skills that are important for jobs and careers such as leaderships skills, ability to organize and lead meetings, set and achieve goals, financial awareness, and social skills. These skills arguably lead to greater physical and emotional health and educational and occupational success. Thus, 4-H involvement fosters self-sufficiency and leads to less dependence on costly public social services. </a:t>
            </a:r>
            <a:endParaRPr lang="en-US" dirty="0"/>
          </a:p>
          <a:p>
            <a:endParaRPr lang="en-US" dirty="0"/>
          </a:p>
        </p:txBody>
      </p:sp>
      <p:cxnSp>
        <p:nvCxnSpPr>
          <p:cNvPr id="4" name="Straight Connector 3"/>
          <p:cNvCxnSpPr/>
          <p:nvPr/>
        </p:nvCxnSpPr>
        <p:spPr>
          <a:xfrm>
            <a:off x="1138333" y="979714"/>
            <a:ext cx="6783355" cy="0"/>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2944238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6415"/>
          </a:xfrm>
        </p:spPr>
        <p:txBody>
          <a:bodyPr/>
          <a:lstStyle/>
          <a:p>
            <a:r>
              <a:rPr lang="en-US" sz="4000" b="1" dirty="0" smtClean="0">
                <a:solidFill>
                  <a:srgbClr val="00B050"/>
                </a:solidFill>
              </a:rPr>
              <a:t>California 4-H Public Values</a:t>
            </a:r>
            <a:endParaRPr lang="en-US" sz="4000" b="1" dirty="0">
              <a:solidFill>
                <a:srgbClr val="00B050"/>
              </a:solidFill>
            </a:endParaRPr>
          </a:p>
        </p:txBody>
      </p:sp>
      <p:sp>
        <p:nvSpPr>
          <p:cNvPr id="3" name="Content Placeholder 2"/>
          <p:cNvSpPr>
            <a:spLocks noGrp="1"/>
          </p:cNvSpPr>
          <p:nvPr>
            <p:ph idx="1"/>
          </p:nvPr>
        </p:nvSpPr>
        <p:spPr>
          <a:xfrm>
            <a:off x="793102" y="1435684"/>
            <a:ext cx="7193902" cy="2893105"/>
          </a:xfrm>
        </p:spPr>
        <p:txBody>
          <a:bodyPr/>
          <a:lstStyle/>
          <a:p>
            <a:r>
              <a:rPr lang="en-US" b="1" dirty="0">
                <a:solidFill>
                  <a:srgbClr val="002060"/>
                </a:solidFill>
              </a:rPr>
              <a:t>4-H improves public health and safety. </a:t>
            </a:r>
            <a:r>
              <a:rPr lang="en-US" b="1" dirty="0" smtClean="0"/>
              <a:t/>
            </a:r>
            <a:br>
              <a:rPr lang="en-US" b="1" dirty="0" smtClean="0"/>
            </a:br>
            <a:r>
              <a:rPr lang="en-US" sz="1800" i="1" dirty="0"/>
              <a:t>4-H education programs address health, agricultural, and environmental literacy. Through real world experiences that cultivate self-esteem, self-confidence, and leadership, youth and adults adopt preventative and practices that result in reduced risky behaviors and improved healthy lifestyle habits. Program impacts include improved public health and safety and reduced costs to the state and community. </a:t>
            </a:r>
            <a:endParaRPr lang="en-US" dirty="0"/>
          </a:p>
          <a:p>
            <a:endParaRPr lang="en-US" dirty="0"/>
          </a:p>
        </p:txBody>
      </p:sp>
      <p:cxnSp>
        <p:nvCxnSpPr>
          <p:cNvPr id="4" name="Straight Connector 3"/>
          <p:cNvCxnSpPr/>
          <p:nvPr/>
        </p:nvCxnSpPr>
        <p:spPr>
          <a:xfrm>
            <a:off x="1166326" y="923729"/>
            <a:ext cx="6783355" cy="0"/>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418265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4000" b="1" dirty="0" smtClean="0">
                <a:solidFill>
                  <a:srgbClr val="00B050"/>
                </a:solidFill>
              </a:rPr>
              <a:t>Reminders…</a:t>
            </a:r>
            <a:endParaRPr lang="en-US" sz="4000" b="1" dirty="0">
              <a:solidFill>
                <a:srgbClr val="00B050"/>
              </a:solidFill>
            </a:endParaRPr>
          </a:p>
        </p:txBody>
      </p:sp>
      <p:pic>
        <p:nvPicPr>
          <p:cNvPr id="10242" name="Picture 2" descr="http://www.cnusd.k12.ca.us/cms/lib/CA01001152/Centricity/Domain/3205/be_on_ti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678" y="4106183"/>
            <a:ext cx="2415733" cy="17634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20737" y="1285584"/>
            <a:ext cx="7502525" cy="3816350"/>
          </a:xfrm>
        </p:spPr>
        <p:txBody>
          <a:bodyPr/>
          <a:lstStyle/>
          <a:p>
            <a:r>
              <a:rPr lang="en-US" sz="2200" dirty="0" smtClean="0"/>
              <a:t>Confirm </a:t>
            </a:r>
            <a:r>
              <a:rPr lang="en-US" sz="2200" dirty="0"/>
              <a:t>your appointment the day before your </a:t>
            </a:r>
            <a:r>
              <a:rPr lang="en-US" sz="2200" dirty="0" smtClean="0"/>
              <a:t>visit.</a:t>
            </a:r>
            <a:endParaRPr lang="en-US" sz="2200" dirty="0"/>
          </a:p>
          <a:p>
            <a:r>
              <a:rPr lang="en-US" sz="2200" dirty="0" smtClean="0"/>
              <a:t>Arrive </a:t>
            </a:r>
            <a:r>
              <a:rPr lang="en-US" sz="2200" dirty="0"/>
              <a:t>20 minutes before your scheduled visit. Allow time for security checks at entrances. Don’t be late</a:t>
            </a:r>
            <a:r>
              <a:rPr lang="en-US" sz="2200" dirty="0" smtClean="0"/>
              <a:t>!</a:t>
            </a:r>
          </a:p>
          <a:p>
            <a:r>
              <a:rPr lang="en-US" sz="2200" dirty="0" smtClean="0"/>
              <a:t>Don’t </a:t>
            </a:r>
            <a:r>
              <a:rPr lang="en-US" sz="2200" dirty="0"/>
              <a:t>be disappointed if your legislator is </a:t>
            </a:r>
            <a:r>
              <a:rPr lang="en-US" sz="2200" dirty="0" smtClean="0"/>
              <a:t>late.</a:t>
            </a:r>
          </a:p>
          <a:p>
            <a:r>
              <a:rPr lang="en-US" sz="2200" dirty="0" smtClean="0"/>
              <a:t>Don’t </a:t>
            </a:r>
            <a:r>
              <a:rPr lang="en-US" sz="2200" dirty="0"/>
              <a:t>be disappointed if your legislator is unable to meet with you, the aides will be knowledgeable about your problem’s and the legislator’s point of </a:t>
            </a:r>
            <a:r>
              <a:rPr lang="en-US" sz="2200" dirty="0" smtClean="0"/>
              <a:t>view.</a:t>
            </a:r>
            <a:endParaRPr lang="en-US" sz="2200" dirty="0"/>
          </a:p>
          <a:p>
            <a:r>
              <a:rPr lang="en-US" sz="2200" dirty="0" smtClean="0"/>
              <a:t>Don’t </a:t>
            </a:r>
            <a:r>
              <a:rPr lang="en-US" sz="2200" dirty="0"/>
              <a:t>overstay your </a:t>
            </a:r>
            <a:r>
              <a:rPr lang="en-US" sz="2200" dirty="0" smtClean="0"/>
              <a:t>welcome.</a:t>
            </a:r>
            <a:endParaRPr lang="en-US" sz="2200" dirty="0"/>
          </a:p>
          <a:p>
            <a:r>
              <a:rPr lang="en-US" sz="2200" dirty="0" smtClean="0"/>
              <a:t>Request </a:t>
            </a:r>
            <a:r>
              <a:rPr lang="en-US" sz="2200" dirty="0"/>
              <a:t>to take a photo with your Congressman.</a:t>
            </a:r>
          </a:p>
        </p:txBody>
      </p:sp>
      <p:cxnSp>
        <p:nvCxnSpPr>
          <p:cNvPr id="5" name="Straight Connector 4"/>
          <p:cNvCxnSpPr/>
          <p:nvPr/>
        </p:nvCxnSpPr>
        <p:spPr>
          <a:xfrm>
            <a:off x="2416629" y="914400"/>
            <a:ext cx="4348064" cy="0"/>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2792029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0"/>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wf-logo-grey-square-white-clover-Gbknd.png"/>
          <p:cNvPicPr>
            <a:picLocks noChangeAspect="1"/>
          </p:cNvPicPr>
          <p:nvPr/>
        </p:nvPicPr>
        <p:blipFill>
          <a:blip r:embed="rId4" cstate="print"/>
          <a:srcRect b="168"/>
          <a:stretch>
            <a:fillRect/>
          </a:stretch>
        </p:blipFill>
        <p:spPr>
          <a:xfrm>
            <a:off x="0" y="0"/>
            <a:ext cx="1043940" cy="1066800"/>
          </a:xfrm>
          <a:prstGeom prst="rect">
            <a:avLst/>
          </a:prstGeom>
        </p:spPr>
      </p:pic>
      <p:sp>
        <p:nvSpPr>
          <p:cNvPr id="3" name="Title 2"/>
          <p:cNvSpPr>
            <a:spLocks noGrp="1"/>
          </p:cNvSpPr>
          <p:nvPr>
            <p:ph type="title"/>
          </p:nvPr>
        </p:nvSpPr>
        <p:spPr>
          <a:xfrm>
            <a:off x="381000" y="914400"/>
            <a:ext cx="8229600" cy="1143000"/>
          </a:xfrm>
        </p:spPr>
        <p:txBody>
          <a:bodyPr>
            <a:normAutofit/>
          </a:bodyPr>
          <a:lstStyle/>
          <a:p>
            <a:r>
              <a:rPr lang="en-US" sz="3200" dirty="0" smtClean="0"/>
              <a:t>Trip </a:t>
            </a:r>
            <a:r>
              <a:rPr lang="en-US" sz="3200" dirty="0" smtClean="0"/>
              <a:t>Highlights</a:t>
            </a:r>
            <a:endParaRPr lang="en-US" sz="3200" dirty="0"/>
          </a:p>
        </p:txBody>
      </p:sp>
      <p:sp>
        <p:nvSpPr>
          <p:cNvPr id="2" name="Content Placeholder 1"/>
          <p:cNvSpPr>
            <a:spLocks noGrp="1"/>
          </p:cNvSpPr>
          <p:nvPr>
            <p:ph idx="1"/>
          </p:nvPr>
        </p:nvSpPr>
        <p:spPr>
          <a:xfrm>
            <a:off x="457200" y="1981201"/>
            <a:ext cx="8229600" cy="2438399"/>
          </a:xfrm>
        </p:spPr>
        <p:txBody>
          <a:bodyPr>
            <a:normAutofit/>
          </a:bodyPr>
          <a:lstStyle/>
          <a:p>
            <a:r>
              <a:rPr lang="en-US" sz="2400" dirty="0" smtClean="0"/>
              <a:t>Holocaust Museum</a:t>
            </a:r>
          </a:p>
          <a:p>
            <a:r>
              <a:rPr lang="en-US" sz="2400" dirty="0" smtClean="0"/>
              <a:t>Capitol Tour (Back up booking)</a:t>
            </a:r>
          </a:p>
          <a:p>
            <a:r>
              <a:rPr lang="en-US" sz="2400" dirty="0" smtClean="0"/>
              <a:t>Ford’s Theater</a:t>
            </a:r>
          </a:p>
          <a:p>
            <a:r>
              <a:rPr lang="en-US" sz="2400" dirty="0" smtClean="0"/>
              <a:t>4</a:t>
            </a:r>
            <a:r>
              <a:rPr lang="en-US" sz="2400" baseline="30000" dirty="0" smtClean="0"/>
              <a:t>th</a:t>
            </a:r>
            <a:r>
              <a:rPr lang="en-US" sz="2400" dirty="0" smtClean="0"/>
              <a:t> of July Fireworks Cruise (Pending)</a:t>
            </a:r>
          </a:p>
          <a:p>
            <a:endParaRPr lang="en-US" sz="2400" dirty="0" smtClean="0"/>
          </a:p>
          <a:p>
            <a:endParaRPr lang="en-US" sz="2400" dirty="0" smtClean="0"/>
          </a:p>
          <a:p>
            <a:endParaRPr lang="en-US" dirty="0" smtClean="0"/>
          </a:p>
        </p:txBody>
      </p:sp>
      <p:pic>
        <p:nvPicPr>
          <p:cNvPr id="5122" name="Picture 2" descr="F:\CENTER\EDUC.OPS\CWF\Pictures\Best Pictures\IMG_3027.JPG"/>
          <p:cNvPicPr>
            <a:picLocks noChangeAspect="1" noChangeArrowheads="1"/>
          </p:cNvPicPr>
          <p:nvPr/>
        </p:nvPicPr>
        <p:blipFill>
          <a:blip r:embed="rId5" cstate="print"/>
          <a:srcRect t="18604" b="6976"/>
          <a:stretch>
            <a:fillRect/>
          </a:stretch>
        </p:blipFill>
        <p:spPr bwMode="auto">
          <a:xfrm>
            <a:off x="2590801" y="4529469"/>
            <a:ext cx="4035426" cy="2252331"/>
          </a:xfrm>
          <a:prstGeom prst="rect">
            <a:avLst/>
          </a:prstGeom>
          <a:noFill/>
        </p:spPr>
      </p:pic>
      <p:sp>
        <p:nvSpPr>
          <p:cNvPr id="11" name="Title 2"/>
          <p:cNvSpPr txBox="1">
            <a:spLocks/>
          </p:cNvSpPr>
          <p:nvPr/>
        </p:nvSpPr>
        <p:spPr>
          <a:xfrm>
            <a:off x="1143000" y="0"/>
            <a:ext cx="7620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solidFill>
                  <a:schemeClr val="bg1"/>
                </a:solidFill>
                <a:latin typeface="Calibri" pitchFamily="34" charset="0"/>
                <a:ea typeface="+mj-ea"/>
                <a:cs typeface="+mj-cs"/>
              </a:rPr>
              <a:t>Schedule Updates</a:t>
            </a:r>
            <a:r>
              <a:rPr kumimoji="0" lang="en-US" sz="3200" b="1" i="0" u="none" strike="noStrike" kern="1200" cap="none" spc="0" normalizeH="0" baseline="0" noProof="0" dirty="0" smtClean="0">
                <a:ln>
                  <a:noFill/>
                </a:ln>
                <a:solidFill>
                  <a:srgbClr val="003300"/>
                </a:solidFill>
                <a:effectLst/>
                <a:uLnTx/>
                <a:uFillTx/>
                <a:latin typeface="Calibri" pitchFamily="34" charset="0"/>
                <a:ea typeface="+mj-ea"/>
                <a:cs typeface="+mj-cs"/>
              </a:rPr>
              <a:t>	</a:t>
            </a:r>
            <a:endParaRPr kumimoji="0" lang="en-US" sz="3200" b="1" i="0" u="none" strike="noStrike" kern="1200" cap="none" spc="0" normalizeH="0" baseline="0" noProof="0" dirty="0">
              <a:ln>
                <a:noFill/>
              </a:ln>
              <a:solidFill>
                <a:srgbClr val="003300"/>
              </a:solidFill>
              <a:effectLst/>
              <a:uLnTx/>
              <a:uFillTx/>
              <a:latin typeface="Calibri" pitchFamily="34" charset="0"/>
              <a:ea typeface="+mj-ea"/>
              <a:cs typeface="+mj-cs"/>
            </a:endParaRPr>
          </a:p>
        </p:txBody>
      </p:sp>
      <p:cxnSp>
        <p:nvCxnSpPr>
          <p:cNvPr id="16" name="Straight Connector 15"/>
          <p:cNvCxnSpPr/>
          <p:nvPr/>
        </p:nvCxnSpPr>
        <p:spPr>
          <a:xfrm flipH="1">
            <a:off x="0" y="1066800"/>
            <a:ext cx="1143000" cy="0"/>
          </a:xfrm>
          <a:prstGeom prst="line">
            <a:avLst/>
          </a:prstGeom>
          <a:ln w="19050">
            <a:solidFill>
              <a:srgbClr val="00A65E"/>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77486290"/>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24" y="0"/>
            <a:ext cx="8229600" cy="625151"/>
          </a:xfrm>
        </p:spPr>
        <p:txBody>
          <a:bodyPr/>
          <a:lstStyle/>
          <a:p>
            <a:r>
              <a:rPr lang="en-US" sz="4000" b="1" dirty="0" smtClean="0">
                <a:solidFill>
                  <a:srgbClr val="00B050"/>
                </a:solidFill>
              </a:rPr>
              <a:t>During </a:t>
            </a:r>
            <a:r>
              <a:rPr lang="en-US" sz="4000" b="1" dirty="0">
                <a:solidFill>
                  <a:srgbClr val="00B050"/>
                </a:solidFill>
              </a:rPr>
              <a:t>Y</a:t>
            </a:r>
            <a:r>
              <a:rPr lang="en-US" sz="4000" b="1" dirty="0" smtClean="0">
                <a:solidFill>
                  <a:srgbClr val="00B050"/>
                </a:solidFill>
              </a:rPr>
              <a:t>our Visit:</a:t>
            </a:r>
            <a:endParaRPr lang="en-US" sz="4000" b="1" dirty="0">
              <a:solidFill>
                <a:srgbClr val="00B050"/>
              </a:solidFill>
            </a:endParaRPr>
          </a:p>
        </p:txBody>
      </p:sp>
      <p:sp>
        <p:nvSpPr>
          <p:cNvPr id="3" name="Content Placeholder 2"/>
          <p:cNvSpPr>
            <a:spLocks noGrp="1"/>
          </p:cNvSpPr>
          <p:nvPr>
            <p:ph idx="1"/>
          </p:nvPr>
        </p:nvSpPr>
        <p:spPr>
          <a:xfrm>
            <a:off x="550506" y="777810"/>
            <a:ext cx="7875037" cy="4775200"/>
          </a:xfrm>
        </p:spPr>
        <p:txBody>
          <a:bodyPr/>
          <a:lstStyle/>
          <a:p>
            <a:r>
              <a:rPr lang="en-US" sz="2200" dirty="0" smtClean="0"/>
              <a:t>Find </a:t>
            </a:r>
            <a:r>
              <a:rPr lang="en-US" sz="2200" dirty="0"/>
              <a:t>out what they are interested in. </a:t>
            </a:r>
            <a:endParaRPr lang="en-US" sz="2200" dirty="0" smtClean="0"/>
          </a:p>
          <a:p>
            <a:r>
              <a:rPr lang="en-US" sz="2200" dirty="0" smtClean="0"/>
              <a:t>Keep </a:t>
            </a:r>
            <a:r>
              <a:rPr lang="en-US" sz="2200" dirty="0"/>
              <a:t>notebook. </a:t>
            </a:r>
          </a:p>
          <a:p>
            <a:pPr lvl="1"/>
            <a:r>
              <a:rPr lang="en-US" sz="1900" dirty="0" smtClean="0"/>
              <a:t>Record: </a:t>
            </a:r>
          </a:p>
          <a:p>
            <a:pPr lvl="2"/>
            <a:r>
              <a:rPr lang="en-US" sz="1800" dirty="0" smtClean="0"/>
              <a:t>Name </a:t>
            </a:r>
            <a:r>
              <a:rPr lang="en-US" sz="1800" dirty="0"/>
              <a:t>of Congressional Member visited (or </a:t>
            </a:r>
            <a:r>
              <a:rPr lang="en-US" sz="1800" dirty="0" smtClean="0"/>
              <a:t>Aide)</a:t>
            </a:r>
          </a:p>
          <a:p>
            <a:pPr lvl="2"/>
            <a:r>
              <a:rPr lang="en-US" sz="1800" dirty="0" smtClean="0"/>
              <a:t> Date </a:t>
            </a:r>
            <a:r>
              <a:rPr lang="en-US" sz="1800" dirty="0"/>
              <a:t>of visit </a:t>
            </a:r>
            <a:endParaRPr lang="en-US" sz="1800" dirty="0" smtClean="0"/>
          </a:p>
          <a:p>
            <a:pPr lvl="2"/>
            <a:r>
              <a:rPr lang="en-US" sz="1800" dirty="0" smtClean="0"/>
              <a:t>Names </a:t>
            </a:r>
            <a:r>
              <a:rPr lang="en-US" sz="1800" dirty="0"/>
              <a:t>of 4-H Team who were part of the visit </a:t>
            </a:r>
          </a:p>
          <a:p>
            <a:pPr lvl="2"/>
            <a:r>
              <a:rPr lang="en-US" sz="1800" dirty="0" smtClean="0"/>
              <a:t>Major </a:t>
            </a:r>
            <a:r>
              <a:rPr lang="en-US" sz="1800" dirty="0"/>
              <a:t>talking points </a:t>
            </a:r>
            <a:endParaRPr lang="en-US" sz="1800" dirty="0" smtClean="0"/>
          </a:p>
          <a:p>
            <a:pPr lvl="2"/>
            <a:r>
              <a:rPr lang="en-US" sz="1800" dirty="0" smtClean="0"/>
              <a:t> </a:t>
            </a:r>
            <a:r>
              <a:rPr lang="en-US" sz="1800" dirty="0"/>
              <a:t>Congress Member of Aide comments, requests, promises that require follow-up action </a:t>
            </a:r>
            <a:endParaRPr lang="en-US" sz="1800" dirty="0" smtClean="0"/>
          </a:p>
          <a:p>
            <a:pPr lvl="2"/>
            <a:r>
              <a:rPr lang="en-US" sz="1800" dirty="0" smtClean="0"/>
              <a:t> </a:t>
            </a:r>
            <a:r>
              <a:rPr lang="en-US" sz="1800" dirty="0"/>
              <a:t>Other comments/observations about the </a:t>
            </a:r>
            <a:r>
              <a:rPr lang="en-US" sz="1800" dirty="0" smtClean="0"/>
              <a:t>visit</a:t>
            </a:r>
            <a:endParaRPr lang="en-US" sz="1400" dirty="0"/>
          </a:p>
          <a:p>
            <a:r>
              <a:rPr lang="en-US" sz="2200" dirty="0" smtClean="0"/>
              <a:t>Be </a:t>
            </a:r>
            <a:r>
              <a:rPr lang="en-US" sz="2200" dirty="0"/>
              <a:t>specific about what programming is going on their district and what concerns they have that aren’t being </a:t>
            </a:r>
            <a:r>
              <a:rPr lang="en-US" sz="2200" dirty="0" smtClean="0"/>
              <a:t>addressed</a:t>
            </a:r>
          </a:p>
          <a:p>
            <a:r>
              <a:rPr lang="en-US" sz="2200" dirty="0"/>
              <a:t>Get business cards from everyone that you meet with.</a:t>
            </a:r>
            <a:endParaRPr lang="en-US" sz="2200" dirty="0" smtClean="0"/>
          </a:p>
        </p:txBody>
      </p:sp>
      <p:cxnSp>
        <p:nvCxnSpPr>
          <p:cNvPr id="4" name="Straight Connector 3"/>
          <p:cNvCxnSpPr/>
          <p:nvPr/>
        </p:nvCxnSpPr>
        <p:spPr>
          <a:xfrm>
            <a:off x="1968758" y="625151"/>
            <a:ext cx="5038532" cy="0"/>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2213097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8229600" cy="555527"/>
          </a:xfrm>
        </p:spPr>
        <p:txBody>
          <a:bodyPr/>
          <a:lstStyle/>
          <a:p>
            <a:r>
              <a:rPr lang="en-US" sz="4000" b="1" dirty="0" smtClean="0">
                <a:solidFill>
                  <a:srgbClr val="00B050"/>
                </a:solidFill>
              </a:rPr>
              <a:t>Upon Return </a:t>
            </a:r>
            <a:endParaRPr lang="en-US" sz="4000" b="1" dirty="0">
              <a:solidFill>
                <a:srgbClr val="00B050"/>
              </a:solidFill>
            </a:endParaRPr>
          </a:p>
        </p:txBody>
      </p:sp>
      <p:sp>
        <p:nvSpPr>
          <p:cNvPr id="3" name="Content Placeholder 2"/>
          <p:cNvSpPr>
            <a:spLocks noGrp="1"/>
          </p:cNvSpPr>
          <p:nvPr>
            <p:ph idx="1"/>
          </p:nvPr>
        </p:nvSpPr>
        <p:spPr>
          <a:xfrm>
            <a:off x="699797" y="1463092"/>
            <a:ext cx="6867329" cy="3603431"/>
          </a:xfrm>
        </p:spPr>
        <p:txBody>
          <a:bodyPr/>
          <a:lstStyle/>
          <a:p>
            <a:r>
              <a:rPr lang="en-US" sz="2200" dirty="0" smtClean="0"/>
              <a:t>Thank </a:t>
            </a:r>
            <a:r>
              <a:rPr lang="en-US" sz="2200" dirty="0"/>
              <a:t>them for </a:t>
            </a:r>
            <a:r>
              <a:rPr lang="en-US" sz="2200" dirty="0" smtClean="0"/>
              <a:t>meeting</a:t>
            </a:r>
          </a:p>
          <a:p>
            <a:r>
              <a:rPr lang="en-US" sz="2200" dirty="0" smtClean="0"/>
              <a:t>Remind </a:t>
            </a:r>
            <a:r>
              <a:rPr lang="en-US" sz="2200" dirty="0"/>
              <a:t>them of your key </a:t>
            </a:r>
            <a:r>
              <a:rPr lang="en-US" sz="2200" dirty="0" smtClean="0"/>
              <a:t>messages</a:t>
            </a:r>
          </a:p>
          <a:p>
            <a:r>
              <a:rPr lang="en-US" sz="2200" dirty="0" smtClean="0"/>
              <a:t>Provide </a:t>
            </a:r>
            <a:r>
              <a:rPr lang="en-US" sz="2200" dirty="0"/>
              <a:t>answers to any unanswered questions or additional information you </a:t>
            </a:r>
            <a:r>
              <a:rPr lang="en-US" sz="2200" dirty="0" smtClean="0"/>
              <a:t>promised.</a:t>
            </a:r>
            <a:endParaRPr lang="en-US" sz="2200" dirty="0"/>
          </a:p>
          <a:p>
            <a:r>
              <a:rPr lang="en-US" sz="2200" dirty="0" smtClean="0"/>
              <a:t>Work </a:t>
            </a:r>
            <a:r>
              <a:rPr lang="en-US" sz="2200" dirty="0"/>
              <a:t>with your local or state office to visit your Member of Congress back home, or invite them to a prominent 4-H program</a:t>
            </a:r>
            <a:r>
              <a:rPr lang="en-US" sz="2200" dirty="0" smtClean="0"/>
              <a:t>.</a:t>
            </a:r>
          </a:p>
          <a:p>
            <a:r>
              <a:rPr lang="en-US" sz="2200" dirty="0" smtClean="0"/>
              <a:t>Get </a:t>
            </a:r>
            <a:r>
              <a:rPr lang="en-US" sz="2200" dirty="0"/>
              <a:t>to know their Legislative </a:t>
            </a:r>
            <a:r>
              <a:rPr lang="en-US" sz="2200" dirty="0" smtClean="0"/>
              <a:t>Assistants.</a:t>
            </a:r>
            <a:endParaRPr lang="en-US" sz="2200" dirty="0"/>
          </a:p>
          <a:p>
            <a:r>
              <a:rPr lang="en-US" sz="2200" dirty="0" smtClean="0"/>
              <a:t>Attend </a:t>
            </a:r>
            <a:r>
              <a:rPr lang="en-US" sz="2200" dirty="0"/>
              <a:t>county events and find ways we can help them. Go where they are going to be.</a:t>
            </a:r>
          </a:p>
        </p:txBody>
      </p:sp>
      <p:sp>
        <p:nvSpPr>
          <p:cNvPr id="4" name="Rectangle 3"/>
          <p:cNvSpPr/>
          <p:nvPr/>
        </p:nvSpPr>
        <p:spPr>
          <a:xfrm>
            <a:off x="1847462" y="778500"/>
            <a:ext cx="5290458" cy="461665"/>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8064A2">
                    <a:lumMod val="75000"/>
                  </a:srgbClr>
                </a:solidFill>
                <a:effectLst>
                  <a:outerShdw blurRad="38100" dist="38100" dir="2700000" algn="tl">
                    <a:srgbClr val="000000">
                      <a:alpha val="43137"/>
                    </a:srgbClr>
                  </a:outerShdw>
                </a:effectLst>
                <a:uLnTx/>
                <a:uFillTx/>
                <a:latin typeface="Calibri" charset="0"/>
                <a:ea typeface="ＭＳ Ｐゴシック" charset="0"/>
              </a:rPr>
              <a:t>Send follow-up email or thank you note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7920" y="1478902"/>
            <a:ext cx="1981323" cy="1785905"/>
          </a:xfrm>
          <a:prstGeom prst="rect">
            <a:avLst/>
          </a:prstGeom>
        </p:spPr>
      </p:pic>
      <p:cxnSp>
        <p:nvCxnSpPr>
          <p:cNvPr id="6" name="Straight Connector 5"/>
          <p:cNvCxnSpPr/>
          <p:nvPr/>
        </p:nvCxnSpPr>
        <p:spPr>
          <a:xfrm>
            <a:off x="3125748" y="699795"/>
            <a:ext cx="2985796" cy="0"/>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774277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7170" name="Picture 2" descr="http://straightforwardprepper.com/wp-content/uploads/2013/05/AreYouPrepared.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00300" y="1967610"/>
            <a:ext cx="4635500" cy="28832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26769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0" y="1447800"/>
            <a:ext cx="5334000" cy="5029200"/>
          </a:xfrm>
        </p:spPr>
        <p:txBody>
          <a:bodyPr>
            <a:normAutofit/>
          </a:bodyPr>
          <a:lstStyle/>
          <a:p>
            <a:pPr lvl="1">
              <a:buNone/>
            </a:pPr>
            <a:r>
              <a:rPr lang="en-US" sz="3200" b="1" dirty="0" smtClean="0"/>
              <a:t>Sunday</a:t>
            </a:r>
          </a:p>
          <a:p>
            <a:r>
              <a:rPr lang="en-US" sz="2400" i="1" dirty="0" smtClean="0"/>
              <a:t>Opening </a:t>
            </a:r>
            <a:r>
              <a:rPr lang="en-US" sz="2400" i="1" dirty="0" smtClean="0"/>
              <a:t>ceremony</a:t>
            </a:r>
          </a:p>
          <a:p>
            <a:pPr marL="0" indent="0">
              <a:buNone/>
            </a:pPr>
            <a:r>
              <a:rPr lang="en-US" sz="1900" dirty="0" smtClean="0"/>
              <a:t>Get </a:t>
            </a:r>
            <a:r>
              <a:rPr lang="en-US" sz="1900" dirty="0"/>
              <a:t>pumped up and ready to go as you </a:t>
            </a:r>
            <a:r>
              <a:rPr lang="en-US" sz="1900" dirty="0" smtClean="0"/>
              <a:t>gather with </a:t>
            </a:r>
            <a:r>
              <a:rPr lang="en-US" sz="1900" dirty="0"/>
              <a:t>delegates from all across the country to kick off </a:t>
            </a:r>
            <a:r>
              <a:rPr lang="en-US" sz="1900" dirty="0" smtClean="0"/>
              <a:t>an Awesome </a:t>
            </a:r>
            <a:r>
              <a:rPr lang="en-US" sz="1900" dirty="0"/>
              <a:t>time in and around Washington, D.C.</a:t>
            </a:r>
          </a:p>
          <a:p>
            <a:pPr lvl="1"/>
            <a:endParaRPr lang="en-US" dirty="0" smtClean="0"/>
          </a:p>
          <a:p>
            <a:r>
              <a:rPr lang="en-US" sz="2400" i="1" dirty="0" smtClean="0"/>
              <a:t>Pin </a:t>
            </a:r>
            <a:r>
              <a:rPr lang="en-US" sz="2400" i="1" dirty="0" smtClean="0"/>
              <a:t>Trade</a:t>
            </a:r>
          </a:p>
          <a:p>
            <a:pPr marL="0" indent="0">
              <a:buNone/>
            </a:pPr>
            <a:r>
              <a:rPr lang="en-US" sz="1900" dirty="0"/>
              <a:t>A time honored CWF tradition, Pin Trade is your opportunity to show off your delegation pride with a little local swag.  </a:t>
            </a:r>
            <a:r>
              <a:rPr lang="en-US" sz="1900" dirty="0"/>
              <a:t>The state office will provide state </a:t>
            </a:r>
            <a:r>
              <a:rPr lang="en-US" sz="1900" dirty="0" smtClean="0"/>
              <a:t>of CA </a:t>
            </a:r>
            <a:r>
              <a:rPr lang="en-US" sz="1900" dirty="0"/>
              <a:t>pins to trade with others</a:t>
            </a:r>
            <a:r>
              <a:rPr lang="en-US" dirty="0" smtClean="0"/>
              <a:t>		</a:t>
            </a:r>
            <a:endParaRPr lang="en-US" dirty="0"/>
          </a:p>
        </p:txBody>
      </p:sp>
      <p:pic>
        <p:nvPicPr>
          <p:cNvPr id="6" name="Picture 5" descr="ptrd.jpg"/>
          <p:cNvPicPr>
            <a:picLocks noChangeAspect="1"/>
          </p:cNvPicPr>
          <p:nvPr/>
        </p:nvPicPr>
        <p:blipFill>
          <a:blip r:embed="rId4" cstate="print"/>
          <a:stretch>
            <a:fillRect/>
          </a:stretch>
        </p:blipFill>
        <p:spPr>
          <a:xfrm flipV="1">
            <a:off x="5640647" y="3352800"/>
            <a:ext cx="3297382" cy="3277518"/>
          </a:xfrm>
          <a:prstGeom prst="teardrop">
            <a:avLst/>
          </a:prstGeom>
        </p:spPr>
      </p:pic>
      <p:grpSp>
        <p:nvGrpSpPr>
          <p:cNvPr id="10" name="Group 9"/>
          <p:cNvGrpSpPr/>
          <p:nvPr/>
        </p:nvGrpSpPr>
        <p:grpSpPr>
          <a:xfrm>
            <a:off x="0" y="0"/>
            <a:ext cx="9144000" cy="1068600"/>
            <a:chOff x="0" y="0"/>
            <a:chExt cx="9144000" cy="1068600"/>
          </a:xfrm>
        </p:grpSpPr>
        <p:sp>
          <p:nvSpPr>
            <p:cNvPr id="11" name="Rectangle 10"/>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95600" y="0"/>
              <a:ext cx="6248400" cy="10668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wf-logo-grey-square-white-clover-Gbknd.png"/>
            <p:cNvPicPr>
              <a:picLocks noChangeAspect="1"/>
            </p:cNvPicPr>
            <p:nvPr/>
          </p:nvPicPr>
          <p:blipFill>
            <a:blip r:embed="rId5" cstate="print"/>
            <a:stretch>
              <a:fillRect/>
            </a:stretch>
          </p:blipFill>
          <p:spPr>
            <a:xfrm>
              <a:off x="0" y="0"/>
              <a:ext cx="1043940" cy="1068600"/>
            </a:xfrm>
            <a:prstGeom prst="rect">
              <a:avLst/>
            </a:prstGeom>
          </p:spPr>
        </p:pic>
      </p:grpSp>
      <p:sp>
        <p:nvSpPr>
          <p:cNvPr id="3" name="Title 2"/>
          <p:cNvSpPr>
            <a:spLocks noGrp="1"/>
          </p:cNvSpPr>
          <p:nvPr>
            <p:ph type="title"/>
          </p:nvPr>
        </p:nvSpPr>
        <p:spPr>
          <a:xfrm>
            <a:off x="3124200" y="0"/>
            <a:ext cx="3505200" cy="1143000"/>
          </a:xfrm>
        </p:spPr>
        <p:txBody>
          <a:bodyPr>
            <a:normAutofit/>
          </a:bodyPr>
          <a:lstStyle/>
          <a:p>
            <a:r>
              <a:rPr lang="en-US" sz="4800" b="1" dirty="0" smtClean="0">
                <a:solidFill>
                  <a:schemeClr val="bg1"/>
                </a:solidFill>
                <a:latin typeface="Calibri" pitchFamily="34" charset="0"/>
              </a:rPr>
              <a:t>Schedule</a:t>
            </a:r>
            <a:r>
              <a:rPr lang="en-US" sz="4800" b="1" dirty="0" smtClean="0">
                <a:solidFill>
                  <a:srgbClr val="003300"/>
                </a:solidFill>
                <a:latin typeface="Calibri" pitchFamily="34" charset="0"/>
              </a:rPr>
              <a:t> </a:t>
            </a:r>
            <a:r>
              <a:rPr lang="en-US" sz="3200" b="1" dirty="0" smtClean="0">
                <a:solidFill>
                  <a:srgbClr val="003300"/>
                </a:solidFill>
                <a:effectLst/>
                <a:latin typeface="Calibri" pitchFamily="34" charset="0"/>
              </a:rPr>
              <a:t>	</a:t>
            </a:r>
            <a:endParaRPr lang="en-US" sz="3200" b="1" dirty="0">
              <a:solidFill>
                <a:srgbClr val="003300"/>
              </a:solidFill>
              <a:effectLst/>
              <a:latin typeface="Calibri" pitchFamily="34" charset="0"/>
            </a:endParaRPr>
          </a:p>
        </p:txBody>
      </p:sp>
      <p:cxnSp>
        <p:nvCxnSpPr>
          <p:cNvPr id="14" name="Straight Connector 13"/>
          <p:cNvCxnSpPr/>
          <p:nvPr/>
        </p:nvCxnSpPr>
        <p:spPr>
          <a:xfrm flipH="1">
            <a:off x="0" y="1066800"/>
            <a:ext cx="1143000" cy="0"/>
          </a:xfrm>
          <a:prstGeom prst="line">
            <a:avLst/>
          </a:prstGeom>
          <a:ln w="19050">
            <a:solidFill>
              <a:srgbClr val="00A65E"/>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pull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228600" y="762000"/>
            <a:ext cx="8229600" cy="4525963"/>
          </a:xfrm>
        </p:spPr>
        <p:txBody>
          <a:bodyPr/>
          <a:lstStyle/>
          <a:p>
            <a:pPr>
              <a:buNone/>
            </a:pPr>
            <a:endParaRPr lang="en-US" b="1" dirty="0" smtClean="0"/>
          </a:p>
          <a:p>
            <a:pPr>
              <a:buNone/>
            </a:pPr>
            <a:r>
              <a:rPr lang="en-US" b="1" dirty="0" smtClean="0"/>
              <a:t>Monday</a:t>
            </a:r>
          </a:p>
          <a:p>
            <a:r>
              <a:rPr lang="en-US" sz="2400" i="1" dirty="0" smtClean="0"/>
              <a:t>Joint Congressional Issue Workshop</a:t>
            </a:r>
          </a:p>
          <a:p>
            <a:pPr lvl="1">
              <a:buNone/>
            </a:pPr>
            <a:r>
              <a:rPr lang="en-US" sz="2000" i="1" dirty="0" smtClean="0"/>
              <a:t>	</a:t>
            </a:r>
            <a:r>
              <a:rPr lang="en-US" sz="1800" dirty="0" smtClean="0"/>
              <a:t>You’ve drafted your bill, now debate your convictions</a:t>
            </a:r>
          </a:p>
          <a:p>
            <a:pPr lvl="1">
              <a:buNone/>
            </a:pPr>
            <a:r>
              <a:rPr lang="en-US" sz="1800" i="1" dirty="0" smtClean="0"/>
              <a:t>	</a:t>
            </a:r>
            <a:r>
              <a:rPr lang="en-US" sz="1800" dirty="0" smtClean="0"/>
              <a:t> and hear amendments from the challenging side</a:t>
            </a:r>
            <a:endParaRPr lang="en-US" sz="2000" i="1" dirty="0" smtClean="0"/>
          </a:p>
          <a:p>
            <a:r>
              <a:rPr lang="en-US" sz="2400" i="1" dirty="0" err="1" smtClean="0"/>
              <a:t>Nightview</a:t>
            </a:r>
            <a:r>
              <a:rPr lang="en-US" sz="2400" i="1" dirty="0" smtClean="0"/>
              <a:t> of Washington D.C.</a:t>
            </a:r>
          </a:p>
          <a:p>
            <a:pPr lvl="1">
              <a:buNone/>
            </a:pPr>
            <a:r>
              <a:rPr lang="en-US" sz="1800" i="1" dirty="0" smtClean="0"/>
              <a:t>	</a:t>
            </a:r>
            <a:r>
              <a:rPr lang="en-US" sz="1800" dirty="0" smtClean="0"/>
              <a:t>Visit several Capitol City favorites and see </a:t>
            </a:r>
          </a:p>
          <a:p>
            <a:pPr lvl="1">
              <a:buNone/>
            </a:pPr>
            <a:r>
              <a:rPr lang="en-US" sz="1800" i="1" dirty="0" smtClean="0"/>
              <a:t>	</a:t>
            </a:r>
            <a:r>
              <a:rPr lang="en-US" sz="1800" dirty="0" smtClean="0"/>
              <a:t>them in a whole new light, </a:t>
            </a:r>
            <a:r>
              <a:rPr lang="en-US" sz="1800" i="1" dirty="0" smtClean="0"/>
              <a:t>moonlight!</a:t>
            </a:r>
            <a:endParaRPr lang="en-US" sz="1800" i="1" dirty="0"/>
          </a:p>
        </p:txBody>
      </p:sp>
      <p:sp>
        <p:nvSpPr>
          <p:cNvPr id="7" name="Title 2"/>
          <p:cNvSpPr txBox="1">
            <a:spLocks/>
          </p:cNvSpPr>
          <p:nvPr/>
        </p:nvSpPr>
        <p:spPr>
          <a:xfrm>
            <a:off x="381000" y="76200"/>
            <a:ext cx="8229600" cy="1143000"/>
          </a:xfrm>
          <a:prstGeom prst="rect">
            <a:avLst/>
          </a:prstGeom>
        </p:spPr>
        <p:txBody>
          <a:bodyPr vert="horz" rtlCol="0" anchor="ctr">
            <a:normAutofit/>
            <a:scene3d>
              <a:camera prst="orthographicFront"/>
              <a:lightRig rig="soft" dir="t"/>
            </a:scene3d>
            <a:sp3d extrusionH="57150"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i="0" u="none" strike="noStrike" kern="1200" cap="none" spc="0" normalizeH="0" baseline="0" noProof="0" dirty="0" smtClean="0">
                <a:ln>
                  <a:noFill/>
                </a:ln>
                <a:solidFill>
                  <a:srgbClr val="0A804E"/>
                </a:solidFill>
                <a:effectLst/>
                <a:uLnTx/>
                <a:uFillTx/>
                <a:latin typeface="Californian FB" pitchFamily="18" charset="0"/>
                <a:ea typeface="+mj-ea"/>
                <a:cs typeface="+mj-cs"/>
              </a:rPr>
              <a:t>	</a:t>
            </a:r>
            <a:endParaRPr kumimoji="0" lang="en-US" sz="4100" i="0" u="none" strike="noStrike" kern="1200" cap="none" spc="0" normalizeH="0" baseline="0" noProof="0" dirty="0">
              <a:ln>
                <a:noFill/>
              </a:ln>
              <a:solidFill>
                <a:srgbClr val="0A804E"/>
              </a:solidFill>
              <a:effectLst/>
              <a:uLnTx/>
              <a:uFillTx/>
              <a:latin typeface="Californian FB" pitchFamily="18" charset="0"/>
              <a:ea typeface="+mj-ea"/>
              <a:cs typeface="+mj-cs"/>
            </a:endParaRPr>
          </a:p>
        </p:txBody>
      </p:sp>
      <p:pic>
        <p:nvPicPr>
          <p:cNvPr id="16386" name="Picture 2" descr="http://images.northrup.org/picture/xl/washington-dc/lincoln-memorial-at-night.jpg">
            <a:hlinkClick r:id="rId4"/>
          </p:cNvPr>
          <p:cNvPicPr>
            <a:picLocks noChangeAspect="1" noChangeArrowheads="1"/>
          </p:cNvPicPr>
          <p:nvPr/>
        </p:nvPicPr>
        <p:blipFill>
          <a:blip r:embed="rId5" cstate="print"/>
          <a:stretch>
            <a:fillRect/>
          </a:stretch>
        </p:blipFill>
        <p:spPr bwMode="auto">
          <a:xfrm rot="10800000">
            <a:off x="6400800" y="1295400"/>
            <a:ext cx="2209800" cy="2209800"/>
          </a:xfrm>
          <a:prstGeom prst="teardrop">
            <a:avLst/>
          </a:prstGeom>
          <a:noFill/>
        </p:spPr>
      </p:pic>
      <p:pic>
        <p:nvPicPr>
          <p:cNvPr id="16390" name="Picture 6" descr="http://24.media.tumblr.com/tumblr_lrcji9ayHv1qcev3ao1_1280.jpg">
            <a:hlinkClick r:id="rId6"/>
          </p:cNvPr>
          <p:cNvPicPr>
            <a:picLocks noChangeAspect="1" noChangeArrowheads="1"/>
          </p:cNvPicPr>
          <p:nvPr/>
        </p:nvPicPr>
        <p:blipFill>
          <a:blip r:embed="rId7" cstate="print"/>
          <a:stretch>
            <a:fillRect/>
          </a:stretch>
        </p:blipFill>
        <p:spPr bwMode="auto">
          <a:xfrm rot="10800000" flipH="1">
            <a:off x="1981200" y="4267200"/>
            <a:ext cx="2438398" cy="2438398"/>
          </a:xfrm>
          <a:prstGeom prst="teardrop">
            <a:avLst/>
          </a:prstGeom>
          <a:noFill/>
        </p:spPr>
      </p:pic>
      <p:pic>
        <p:nvPicPr>
          <p:cNvPr id="8" name="Picture 7" descr="CWF 2010 - 2 212.jpg"/>
          <p:cNvPicPr>
            <a:picLocks noChangeAspect="1"/>
          </p:cNvPicPr>
          <p:nvPr/>
        </p:nvPicPr>
        <p:blipFill>
          <a:blip r:embed="rId8" cstate="print"/>
          <a:stretch>
            <a:fillRect/>
          </a:stretch>
        </p:blipFill>
        <p:spPr>
          <a:xfrm rot="10800000">
            <a:off x="4434837" y="5044437"/>
            <a:ext cx="1661162" cy="1661162"/>
          </a:xfrm>
          <a:prstGeom prst="teardrop">
            <a:avLst/>
          </a:prstGeom>
        </p:spPr>
      </p:pic>
      <p:grpSp>
        <p:nvGrpSpPr>
          <p:cNvPr id="9" name="Group 8"/>
          <p:cNvGrpSpPr/>
          <p:nvPr/>
        </p:nvGrpSpPr>
        <p:grpSpPr>
          <a:xfrm>
            <a:off x="0" y="0"/>
            <a:ext cx="9144000" cy="1068600"/>
            <a:chOff x="0" y="0"/>
            <a:chExt cx="9144000" cy="1068600"/>
          </a:xfrm>
        </p:grpSpPr>
        <p:sp>
          <p:nvSpPr>
            <p:cNvPr id="10" name="Rectangle 9"/>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95600" y="0"/>
              <a:ext cx="6248400" cy="10668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wf-logo-grey-square-white-clover-Gbknd.png"/>
            <p:cNvPicPr>
              <a:picLocks noChangeAspect="1"/>
            </p:cNvPicPr>
            <p:nvPr/>
          </p:nvPicPr>
          <p:blipFill>
            <a:blip r:embed="rId9" cstate="print"/>
            <a:stretch>
              <a:fillRect/>
            </a:stretch>
          </p:blipFill>
          <p:spPr>
            <a:xfrm>
              <a:off x="0" y="0"/>
              <a:ext cx="1043940" cy="1068600"/>
            </a:xfrm>
            <a:prstGeom prst="rect">
              <a:avLst/>
            </a:prstGeom>
          </p:spPr>
        </p:pic>
      </p:grpSp>
      <p:sp>
        <p:nvSpPr>
          <p:cNvPr id="13" name="Rectangle 12"/>
          <p:cNvSpPr/>
          <p:nvPr/>
        </p:nvSpPr>
        <p:spPr>
          <a:xfrm>
            <a:off x="2743200" y="228600"/>
            <a:ext cx="3810000" cy="830997"/>
          </a:xfrm>
          <a:prstGeom prst="rect">
            <a:avLst/>
          </a:prstGeom>
        </p:spPr>
        <p:txBody>
          <a:bodyPr wrap="square">
            <a:spAutoFit/>
          </a:bodyPr>
          <a:lstStyle/>
          <a:p>
            <a:pPr algn="ctr"/>
            <a:r>
              <a:rPr lang="en-US" sz="4800" b="1" dirty="0" smtClean="0">
                <a:solidFill>
                  <a:schemeClr val="bg1"/>
                </a:solidFill>
                <a:latin typeface="Calibri" pitchFamily="34" charset="0"/>
              </a:rPr>
              <a:t>Schedule</a:t>
            </a:r>
            <a:endParaRPr lang="en-US" sz="4800" dirty="0"/>
          </a:p>
        </p:txBody>
      </p:sp>
      <p:cxnSp>
        <p:nvCxnSpPr>
          <p:cNvPr id="15" name="Straight Connector 14"/>
          <p:cNvCxnSpPr/>
          <p:nvPr/>
        </p:nvCxnSpPr>
        <p:spPr>
          <a:xfrm flipH="1">
            <a:off x="0" y="1066800"/>
            <a:ext cx="1143000" cy="0"/>
          </a:xfrm>
          <a:prstGeom prst="line">
            <a:avLst/>
          </a:prstGeom>
          <a:ln w="28575">
            <a:solidFill>
              <a:srgbClr val="00A65E"/>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pull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0" y="0"/>
            <a:ext cx="9144000" cy="1068600"/>
            <a:chOff x="0" y="0"/>
            <a:chExt cx="9144000" cy="1068600"/>
          </a:xfrm>
        </p:grpSpPr>
        <p:sp>
          <p:nvSpPr>
            <p:cNvPr id="9" name="Rectangle 8"/>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95600" y="0"/>
              <a:ext cx="6248400" cy="10668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wf-logo-grey-square-white-clover-Gbknd.png"/>
            <p:cNvPicPr>
              <a:picLocks noChangeAspect="1"/>
            </p:cNvPicPr>
            <p:nvPr/>
          </p:nvPicPr>
          <p:blipFill>
            <a:blip r:embed="rId4" cstate="print"/>
            <a:stretch>
              <a:fillRect/>
            </a:stretch>
          </p:blipFill>
          <p:spPr>
            <a:xfrm>
              <a:off x="0" y="0"/>
              <a:ext cx="1043940" cy="1068600"/>
            </a:xfrm>
            <a:prstGeom prst="rect">
              <a:avLst/>
            </a:prstGeom>
          </p:spPr>
        </p:pic>
      </p:grpSp>
      <p:sp>
        <p:nvSpPr>
          <p:cNvPr id="2" name="Content Placeholder 1"/>
          <p:cNvSpPr>
            <a:spLocks noGrp="1"/>
          </p:cNvSpPr>
          <p:nvPr>
            <p:ph idx="1"/>
          </p:nvPr>
        </p:nvSpPr>
        <p:spPr>
          <a:xfrm>
            <a:off x="457200" y="1143000"/>
            <a:ext cx="8229600" cy="4525963"/>
          </a:xfrm>
        </p:spPr>
        <p:txBody>
          <a:bodyPr/>
          <a:lstStyle/>
          <a:p>
            <a:pPr>
              <a:buNone/>
            </a:pPr>
            <a:r>
              <a:rPr lang="en-US" b="1" dirty="0" smtClean="0"/>
              <a:t>Tuesday</a:t>
            </a:r>
          </a:p>
          <a:p>
            <a:r>
              <a:rPr lang="en-US" sz="2400" dirty="0" smtClean="0"/>
              <a:t>Derby</a:t>
            </a:r>
          </a:p>
          <a:p>
            <a:pPr>
              <a:buNone/>
            </a:pPr>
            <a:r>
              <a:rPr lang="en-US" sz="2400" dirty="0" smtClean="0"/>
              <a:t>	</a:t>
            </a:r>
            <a:r>
              <a:rPr lang="en-US" sz="1800" dirty="0" smtClean="0"/>
              <a:t>planned by the </a:t>
            </a:r>
            <a:r>
              <a:rPr lang="en-US" sz="1800" i="1" dirty="0" smtClean="0"/>
              <a:t>Focus on Healthy Living</a:t>
            </a:r>
            <a:r>
              <a:rPr lang="en-US" sz="1800" dirty="0" smtClean="0"/>
              <a:t> </a:t>
            </a:r>
          </a:p>
          <a:p>
            <a:pPr>
              <a:buNone/>
            </a:pPr>
            <a:r>
              <a:rPr lang="en-US" sz="1800" dirty="0" smtClean="0"/>
              <a:t>	committee, Derby is a high energy time during</a:t>
            </a:r>
          </a:p>
          <a:p>
            <a:pPr>
              <a:buNone/>
            </a:pPr>
            <a:r>
              <a:rPr lang="en-US" sz="1800" dirty="0" smtClean="0"/>
              <a:t>	CWF where delegates can show off their</a:t>
            </a:r>
          </a:p>
          <a:p>
            <a:pPr>
              <a:buNone/>
            </a:pPr>
            <a:r>
              <a:rPr lang="en-US" sz="1800" dirty="0" smtClean="0"/>
              <a:t>	athletic prowess and enjoy the summer sun.</a:t>
            </a:r>
          </a:p>
          <a:p>
            <a:pPr>
              <a:buNone/>
            </a:pPr>
            <a:r>
              <a:rPr lang="en-US" sz="1400" dirty="0" smtClean="0">
                <a:solidFill>
                  <a:srgbClr val="0A804E"/>
                </a:solidFill>
              </a:rPr>
              <a:t>*Make sure you bring closed toed shoes and clothes</a:t>
            </a:r>
          </a:p>
          <a:p>
            <a:pPr>
              <a:buNone/>
            </a:pPr>
            <a:r>
              <a:rPr lang="en-US" sz="1400" dirty="0" smtClean="0">
                <a:solidFill>
                  <a:srgbClr val="0A804E"/>
                </a:solidFill>
              </a:rPr>
              <a:t>You don’t mind getting wet or dirty.</a:t>
            </a:r>
            <a:endParaRPr lang="en-US" sz="1800" dirty="0" smtClean="0">
              <a:solidFill>
                <a:srgbClr val="0A804E"/>
              </a:solidFill>
            </a:endParaRPr>
          </a:p>
        </p:txBody>
      </p:sp>
      <p:sp>
        <p:nvSpPr>
          <p:cNvPr id="10" name="Title 2"/>
          <p:cNvSpPr txBox="1">
            <a:spLocks/>
          </p:cNvSpPr>
          <p:nvPr/>
        </p:nvSpPr>
        <p:spPr>
          <a:xfrm>
            <a:off x="381000" y="76200"/>
            <a:ext cx="8229600" cy="1143000"/>
          </a:xfrm>
          <a:prstGeom prst="rect">
            <a:avLst/>
          </a:prstGeom>
        </p:spPr>
        <p:txBody>
          <a:bodyPr vert="horz" rtlCol="0" anchor="ctr">
            <a:normAutofit/>
            <a:scene3d>
              <a:camera prst="orthographicFront"/>
              <a:lightRig rig="soft" dir="t"/>
            </a:scene3d>
            <a:sp3d extrusionH="57150"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uLnTx/>
                <a:uFillTx/>
                <a:latin typeface="+mj-lt"/>
                <a:ea typeface="+mj-ea"/>
                <a:cs typeface="+mj-cs"/>
              </a:rPr>
              <a:t>	</a:t>
            </a:r>
            <a:endParaRPr kumimoji="0" lang="en-US" sz="4100" b="1" i="0" u="none" strike="noStrike" kern="1200" cap="none" spc="0" normalizeH="0" baseline="0" noProof="0" dirty="0">
              <a:ln>
                <a:noFill/>
              </a:ln>
              <a:solidFill>
                <a:schemeClr val="tx2"/>
              </a:solidFill>
              <a:effectLst/>
              <a:uLnTx/>
              <a:uFillTx/>
              <a:latin typeface="+mj-lt"/>
              <a:ea typeface="+mj-ea"/>
              <a:cs typeface="+mj-cs"/>
            </a:endParaRPr>
          </a:p>
        </p:txBody>
      </p:sp>
      <p:pic>
        <p:nvPicPr>
          <p:cNvPr id="14" name="Picture 13" descr="derb3.jpg"/>
          <p:cNvPicPr>
            <a:picLocks noChangeAspect="1"/>
          </p:cNvPicPr>
          <p:nvPr/>
        </p:nvPicPr>
        <p:blipFill>
          <a:blip r:embed="rId5" cstate="print"/>
          <a:stretch>
            <a:fillRect/>
          </a:stretch>
        </p:blipFill>
        <p:spPr>
          <a:xfrm flipV="1">
            <a:off x="6477000" y="1371600"/>
            <a:ext cx="2256692" cy="2256692"/>
          </a:xfrm>
          <a:prstGeom prst="teardrop">
            <a:avLst/>
          </a:prstGeom>
        </p:spPr>
      </p:pic>
      <p:pic>
        <p:nvPicPr>
          <p:cNvPr id="13" name="Picture 12" descr="derb2.jpg"/>
          <p:cNvPicPr>
            <a:picLocks noChangeAspect="1"/>
          </p:cNvPicPr>
          <p:nvPr/>
        </p:nvPicPr>
        <p:blipFill>
          <a:blip r:embed="rId6" cstate="print">
            <a:lum contrast="20000"/>
          </a:blip>
          <a:stretch>
            <a:fillRect/>
          </a:stretch>
        </p:blipFill>
        <p:spPr>
          <a:xfrm rot="10800000">
            <a:off x="1524001" y="4114801"/>
            <a:ext cx="2590799" cy="2590799"/>
          </a:xfrm>
          <a:prstGeom prst="teardrop">
            <a:avLst>
              <a:gd name="adj" fmla="val 100950"/>
            </a:avLst>
          </a:prstGeom>
          <a:noFill/>
          <a:ln>
            <a:noFill/>
          </a:ln>
        </p:spPr>
      </p:pic>
      <p:pic>
        <p:nvPicPr>
          <p:cNvPr id="12" name="Picture 11" descr="derb1.jpg"/>
          <p:cNvPicPr>
            <a:picLocks noChangeAspect="1"/>
          </p:cNvPicPr>
          <p:nvPr/>
        </p:nvPicPr>
        <p:blipFill>
          <a:blip r:embed="rId7" cstate="print"/>
          <a:stretch>
            <a:fillRect/>
          </a:stretch>
        </p:blipFill>
        <p:spPr>
          <a:xfrm flipV="1">
            <a:off x="3167175" y="4465413"/>
            <a:ext cx="2319225" cy="2319225"/>
          </a:xfrm>
          <a:prstGeom prst="teardrop">
            <a:avLst/>
          </a:prstGeom>
        </p:spPr>
      </p:pic>
      <p:pic>
        <p:nvPicPr>
          <p:cNvPr id="20" name="Picture 19" descr="IMG_1613.JPG"/>
          <p:cNvPicPr>
            <a:picLocks noChangeAspect="1"/>
          </p:cNvPicPr>
          <p:nvPr/>
        </p:nvPicPr>
        <p:blipFill>
          <a:blip r:embed="rId8" cstate="print"/>
          <a:srcRect l="30000" t="11250" r="10833"/>
          <a:stretch>
            <a:fillRect/>
          </a:stretch>
        </p:blipFill>
        <p:spPr>
          <a:xfrm>
            <a:off x="6096000" y="3657600"/>
            <a:ext cx="2667000" cy="2667000"/>
          </a:xfrm>
          <a:prstGeom prst="teardrop">
            <a:avLst/>
          </a:prstGeom>
        </p:spPr>
      </p:pic>
      <p:sp>
        <p:nvSpPr>
          <p:cNvPr id="16" name="Rectangle 15"/>
          <p:cNvSpPr/>
          <p:nvPr/>
        </p:nvSpPr>
        <p:spPr>
          <a:xfrm>
            <a:off x="2743200" y="228600"/>
            <a:ext cx="3810000" cy="830997"/>
          </a:xfrm>
          <a:prstGeom prst="rect">
            <a:avLst/>
          </a:prstGeom>
        </p:spPr>
        <p:txBody>
          <a:bodyPr wrap="square">
            <a:spAutoFit/>
          </a:bodyPr>
          <a:lstStyle/>
          <a:p>
            <a:pPr algn="ctr"/>
            <a:r>
              <a:rPr lang="en-US" sz="4800" b="1" dirty="0" smtClean="0">
                <a:solidFill>
                  <a:schemeClr val="bg1"/>
                </a:solidFill>
                <a:latin typeface="Calibri" pitchFamily="34" charset="0"/>
              </a:rPr>
              <a:t>Schedule</a:t>
            </a:r>
            <a:endParaRPr lang="en-US" sz="4800" dirty="0"/>
          </a:p>
        </p:txBody>
      </p:sp>
      <p:cxnSp>
        <p:nvCxnSpPr>
          <p:cNvPr id="18" name="Straight Connector 17"/>
          <p:cNvCxnSpPr/>
          <p:nvPr/>
        </p:nvCxnSpPr>
        <p:spPr>
          <a:xfrm flipH="1">
            <a:off x="0" y="1066800"/>
            <a:ext cx="1143000" cy="0"/>
          </a:xfrm>
          <a:prstGeom prst="line">
            <a:avLst/>
          </a:prstGeom>
          <a:ln w="28575">
            <a:solidFill>
              <a:srgbClr val="00A65E"/>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pull dir="l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57200" y="1481329"/>
            <a:ext cx="5181600" cy="4157472"/>
          </a:xfrm>
        </p:spPr>
        <p:txBody>
          <a:bodyPr/>
          <a:lstStyle/>
          <a:p>
            <a:pPr>
              <a:buNone/>
            </a:pPr>
            <a:r>
              <a:rPr lang="en-US" b="1" dirty="0" smtClean="0"/>
              <a:t>Tuesday</a:t>
            </a:r>
          </a:p>
          <a:p>
            <a:r>
              <a:rPr lang="en-US" sz="2400" i="1" dirty="0" smtClean="0"/>
              <a:t>Action Planning</a:t>
            </a:r>
          </a:p>
          <a:p>
            <a:pPr lvl="1">
              <a:buNone/>
            </a:pPr>
            <a:r>
              <a:rPr lang="en-US" sz="1800" dirty="0" smtClean="0"/>
              <a:t>Citizenship is not a spectators sport.</a:t>
            </a:r>
          </a:p>
          <a:p>
            <a:pPr lvl="1">
              <a:buNone/>
            </a:pPr>
            <a:r>
              <a:rPr lang="en-US" sz="1800" dirty="0" smtClean="0"/>
              <a:t>During the Action Planning session, </a:t>
            </a:r>
          </a:p>
          <a:p>
            <a:pPr lvl="1">
              <a:buNone/>
            </a:pPr>
            <a:r>
              <a:rPr lang="en-US" sz="1800" dirty="0" smtClean="0"/>
              <a:t>delegates will identify issues in their </a:t>
            </a:r>
          </a:p>
          <a:p>
            <a:pPr lvl="1">
              <a:buNone/>
            </a:pPr>
            <a:r>
              <a:rPr lang="en-US" sz="1800" dirty="0" smtClean="0"/>
              <a:t>community and lay the groundwork </a:t>
            </a:r>
          </a:p>
          <a:p>
            <a:pPr lvl="1">
              <a:buNone/>
            </a:pPr>
            <a:r>
              <a:rPr lang="en-US" sz="1800" dirty="0" smtClean="0"/>
              <a:t>to take action!</a:t>
            </a:r>
          </a:p>
          <a:p>
            <a:pPr>
              <a:buNone/>
            </a:pPr>
            <a:endParaRPr lang="en-US" dirty="0" smtClean="0"/>
          </a:p>
          <a:p>
            <a:endParaRPr lang="en-US" dirty="0" smtClean="0"/>
          </a:p>
          <a:p>
            <a:endParaRPr lang="en-US" dirty="0" smtClean="0"/>
          </a:p>
          <a:p>
            <a:endParaRPr lang="en-US" dirty="0"/>
          </a:p>
        </p:txBody>
      </p:sp>
      <p:sp>
        <p:nvSpPr>
          <p:cNvPr id="4" name="Title 2"/>
          <p:cNvSpPr txBox="1">
            <a:spLocks/>
          </p:cNvSpPr>
          <p:nvPr/>
        </p:nvSpPr>
        <p:spPr>
          <a:xfrm>
            <a:off x="381000" y="76200"/>
            <a:ext cx="8229600" cy="1143000"/>
          </a:xfrm>
          <a:prstGeom prst="rect">
            <a:avLst/>
          </a:prstGeom>
        </p:spPr>
        <p:txBody>
          <a:bodyPr vert="horz" rtlCol="0" anchor="ctr">
            <a:normAutofit/>
            <a:scene3d>
              <a:camera prst="orthographicFront"/>
              <a:lightRig rig="soft" dir="t"/>
            </a:scene3d>
            <a:sp3d extrusionH="57150"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i="0" u="none" strike="noStrike" kern="1200" cap="none" spc="0" normalizeH="0" baseline="0" noProof="0" dirty="0" smtClean="0">
                <a:ln>
                  <a:noFill/>
                </a:ln>
                <a:solidFill>
                  <a:srgbClr val="0A804E"/>
                </a:solidFill>
                <a:effectLst/>
                <a:uLnTx/>
                <a:uFillTx/>
                <a:latin typeface="Californian FB" pitchFamily="18" charset="0"/>
                <a:ea typeface="+mj-ea"/>
                <a:cs typeface="+mj-cs"/>
              </a:rPr>
              <a:t>	</a:t>
            </a:r>
            <a:endParaRPr kumimoji="0" lang="en-US" sz="4100" i="0" u="none" strike="noStrike" kern="1200" cap="none" spc="0" normalizeH="0" baseline="0" noProof="0" dirty="0">
              <a:ln>
                <a:noFill/>
              </a:ln>
              <a:solidFill>
                <a:srgbClr val="0A804E"/>
              </a:solidFill>
              <a:effectLst/>
              <a:uLnTx/>
              <a:uFillTx/>
              <a:latin typeface="Californian FB" pitchFamily="18" charset="0"/>
              <a:ea typeface="+mj-ea"/>
              <a:cs typeface="+mj-cs"/>
            </a:endParaRPr>
          </a:p>
        </p:txBody>
      </p:sp>
      <p:grpSp>
        <p:nvGrpSpPr>
          <p:cNvPr id="5" name="Group 4"/>
          <p:cNvGrpSpPr/>
          <p:nvPr/>
        </p:nvGrpSpPr>
        <p:grpSpPr>
          <a:xfrm>
            <a:off x="0" y="0"/>
            <a:ext cx="9144000" cy="1068600"/>
            <a:chOff x="0" y="0"/>
            <a:chExt cx="9144000" cy="1068600"/>
          </a:xfrm>
        </p:grpSpPr>
        <p:sp>
          <p:nvSpPr>
            <p:cNvPr id="6" name="Rectangle 5"/>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95600" y="0"/>
              <a:ext cx="6248400" cy="10668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wf-logo-grey-square-white-clover-Gbknd.png"/>
            <p:cNvPicPr>
              <a:picLocks noChangeAspect="1"/>
            </p:cNvPicPr>
            <p:nvPr/>
          </p:nvPicPr>
          <p:blipFill>
            <a:blip r:embed="rId4" cstate="print"/>
            <a:stretch>
              <a:fillRect/>
            </a:stretch>
          </p:blipFill>
          <p:spPr>
            <a:xfrm>
              <a:off x="0" y="0"/>
              <a:ext cx="1043940" cy="1068600"/>
            </a:xfrm>
            <a:prstGeom prst="rect">
              <a:avLst/>
            </a:prstGeom>
          </p:spPr>
        </p:pic>
      </p:grpSp>
      <p:sp>
        <p:nvSpPr>
          <p:cNvPr id="9" name="Rectangle 8"/>
          <p:cNvSpPr/>
          <p:nvPr/>
        </p:nvSpPr>
        <p:spPr>
          <a:xfrm>
            <a:off x="2743200" y="228600"/>
            <a:ext cx="3810000" cy="830997"/>
          </a:xfrm>
          <a:prstGeom prst="rect">
            <a:avLst/>
          </a:prstGeom>
        </p:spPr>
        <p:txBody>
          <a:bodyPr wrap="square">
            <a:spAutoFit/>
          </a:bodyPr>
          <a:lstStyle/>
          <a:p>
            <a:pPr algn="ctr"/>
            <a:r>
              <a:rPr lang="en-US" sz="4800" b="1" dirty="0" smtClean="0">
                <a:solidFill>
                  <a:schemeClr val="bg1"/>
                </a:solidFill>
                <a:latin typeface="Calibri" pitchFamily="34" charset="0"/>
              </a:rPr>
              <a:t>Schedule</a:t>
            </a:r>
            <a:endParaRPr lang="en-US" sz="4800" dirty="0"/>
          </a:p>
        </p:txBody>
      </p:sp>
      <p:cxnSp>
        <p:nvCxnSpPr>
          <p:cNvPr id="11" name="Straight Connector 10"/>
          <p:cNvCxnSpPr/>
          <p:nvPr/>
        </p:nvCxnSpPr>
        <p:spPr>
          <a:xfrm flipH="1">
            <a:off x="0" y="1066800"/>
            <a:ext cx="1143000" cy="0"/>
          </a:xfrm>
          <a:prstGeom prst="line">
            <a:avLst/>
          </a:prstGeom>
          <a:ln w="28575">
            <a:solidFill>
              <a:srgbClr val="00A65E"/>
            </a:solidFill>
          </a:ln>
        </p:spPr>
        <p:style>
          <a:lnRef idx="1">
            <a:schemeClr val="accent1"/>
          </a:lnRef>
          <a:fillRef idx="0">
            <a:schemeClr val="accent1"/>
          </a:fillRef>
          <a:effectRef idx="0">
            <a:schemeClr val="accent1"/>
          </a:effectRef>
          <a:fontRef idx="minor">
            <a:schemeClr val="tx1"/>
          </a:fontRef>
        </p:style>
      </p:cxnSp>
      <p:pic>
        <p:nvPicPr>
          <p:cNvPr id="1029" name="Picture 5" descr="P:\Main Photo Library\Archived Files\Photos For Various Projects\Civic Engagement Guide\061406_movie009a.jpg"/>
          <p:cNvPicPr>
            <a:picLocks noChangeAspect="1" noChangeArrowheads="1"/>
          </p:cNvPicPr>
          <p:nvPr/>
        </p:nvPicPr>
        <p:blipFill>
          <a:blip r:embed="rId5" cstate="print"/>
          <a:srcRect l="13333" r="20833"/>
          <a:stretch>
            <a:fillRect/>
          </a:stretch>
        </p:blipFill>
        <p:spPr bwMode="auto">
          <a:xfrm>
            <a:off x="5562600" y="4191000"/>
            <a:ext cx="2209800" cy="2229422"/>
          </a:xfrm>
          <a:prstGeom prst="teardrop">
            <a:avLst/>
          </a:prstGeom>
          <a:noFill/>
        </p:spPr>
      </p:pic>
      <p:pic>
        <p:nvPicPr>
          <p:cNvPr id="19" name="Picture 18" descr="action.jpg"/>
          <p:cNvPicPr>
            <a:picLocks noChangeAspect="1"/>
          </p:cNvPicPr>
          <p:nvPr/>
        </p:nvPicPr>
        <p:blipFill>
          <a:blip r:embed="rId6" cstate="print"/>
          <a:stretch>
            <a:fillRect/>
          </a:stretch>
        </p:blipFill>
        <p:spPr>
          <a:xfrm flipV="1">
            <a:off x="5105400" y="1524000"/>
            <a:ext cx="2694432" cy="2694432"/>
          </a:xfrm>
          <a:prstGeom prst="teardrop">
            <a:avLst/>
          </a:prstGeom>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228600" y="1341437"/>
            <a:ext cx="8229600" cy="4525963"/>
          </a:xfrm>
        </p:spPr>
        <p:txBody>
          <a:bodyPr>
            <a:normAutofit/>
          </a:bodyPr>
          <a:lstStyle/>
          <a:p>
            <a:pPr>
              <a:buNone/>
            </a:pPr>
            <a:r>
              <a:rPr lang="en-US" b="1" dirty="0" smtClean="0"/>
              <a:t>Wednesday</a:t>
            </a:r>
          </a:p>
          <a:p>
            <a:r>
              <a:rPr lang="en-US" sz="2400" i="1" dirty="0" smtClean="0"/>
              <a:t>Capitol Hill Day </a:t>
            </a:r>
            <a:endParaRPr lang="en-US" sz="2400" i="1" dirty="0"/>
          </a:p>
          <a:p>
            <a:r>
              <a:rPr lang="en-US" sz="2400" i="1" dirty="0" smtClean="0"/>
              <a:t>Once you set your appointment, email Scott the time.  </a:t>
            </a:r>
          </a:p>
          <a:p>
            <a:r>
              <a:rPr lang="en-US" sz="2400" i="1" dirty="0" smtClean="0"/>
              <a:t>Other sites to see if you have time after your appointment</a:t>
            </a:r>
          </a:p>
          <a:p>
            <a:pPr lvl="1"/>
            <a:r>
              <a:rPr lang="en-US" sz="2000" dirty="0"/>
              <a:t>Library of </a:t>
            </a:r>
            <a:r>
              <a:rPr lang="en-US" sz="2000" dirty="0" smtClean="0"/>
              <a:t>Congress </a:t>
            </a:r>
          </a:p>
          <a:p>
            <a:pPr lvl="1"/>
            <a:r>
              <a:rPr lang="en-US" sz="2000" dirty="0" smtClean="0"/>
              <a:t>United </a:t>
            </a:r>
            <a:r>
              <a:rPr lang="en-US" sz="2000" dirty="0"/>
              <a:t>States Supreme </a:t>
            </a:r>
            <a:r>
              <a:rPr lang="en-US" sz="2000" dirty="0" smtClean="0"/>
              <a:t>Court</a:t>
            </a:r>
          </a:p>
          <a:p>
            <a:pPr lvl="1"/>
            <a:r>
              <a:rPr lang="en-US" sz="2000" dirty="0" smtClean="0"/>
              <a:t>Folger </a:t>
            </a:r>
            <a:r>
              <a:rPr lang="en-US" sz="2000" dirty="0"/>
              <a:t>Shakespeare </a:t>
            </a:r>
            <a:r>
              <a:rPr lang="en-US" sz="2000" dirty="0" smtClean="0"/>
              <a:t>Library</a:t>
            </a:r>
          </a:p>
          <a:p>
            <a:pPr lvl="1"/>
            <a:r>
              <a:rPr lang="en-US" sz="2000" dirty="0" smtClean="0"/>
              <a:t>United </a:t>
            </a:r>
            <a:r>
              <a:rPr lang="en-US" sz="2000" dirty="0"/>
              <a:t>States Botanic Garden </a:t>
            </a:r>
            <a:endParaRPr lang="en-US" sz="2000" dirty="0" smtClean="0"/>
          </a:p>
          <a:p>
            <a:pPr lvl="1"/>
            <a:r>
              <a:rPr lang="en-US" sz="2000" dirty="0" smtClean="0"/>
              <a:t>National </a:t>
            </a:r>
            <a:r>
              <a:rPr lang="en-US" sz="2000" dirty="0"/>
              <a:t>Postal Museum</a:t>
            </a:r>
            <a:r>
              <a:rPr lang="en-US" sz="2000" dirty="0" smtClean="0"/>
              <a:t>:</a:t>
            </a:r>
            <a:endParaRPr lang="en-US" sz="2000" i="1" dirty="0" smtClean="0"/>
          </a:p>
        </p:txBody>
      </p:sp>
      <p:sp>
        <p:nvSpPr>
          <p:cNvPr id="9" name="Title 2"/>
          <p:cNvSpPr txBox="1">
            <a:spLocks/>
          </p:cNvSpPr>
          <p:nvPr/>
        </p:nvSpPr>
        <p:spPr>
          <a:xfrm>
            <a:off x="381000" y="76200"/>
            <a:ext cx="8229600" cy="1143000"/>
          </a:xfrm>
          <a:prstGeom prst="rect">
            <a:avLst/>
          </a:prstGeom>
        </p:spPr>
        <p:txBody>
          <a:bodyPr vert="horz" rtlCol="0" anchor="ctr">
            <a:normAutofit/>
            <a:scene3d>
              <a:camera prst="orthographicFront"/>
              <a:lightRig rig="soft" dir="t"/>
            </a:scene3d>
            <a:sp3d extrusionH="57150"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uLnTx/>
                <a:uFillTx/>
                <a:latin typeface="+mj-lt"/>
                <a:ea typeface="+mj-ea"/>
                <a:cs typeface="+mj-cs"/>
              </a:rPr>
              <a:t>	</a:t>
            </a:r>
            <a:endParaRPr kumimoji="0" lang="en-US" sz="4100" b="1" i="0" u="none" strike="noStrike" kern="1200" cap="none" spc="0" normalizeH="0" baseline="0" noProof="0" dirty="0">
              <a:ln>
                <a:noFill/>
              </a:ln>
              <a:solidFill>
                <a:schemeClr val="tx2"/>
              </a:solidFill>
              <a:effectLst/>
              <a:uLnTx/>
              <a:uFillTx/>
              <a:latin typeface="+mj-lt"/>
              <a:ea typeface="+mj-ea"/>
              <a:cs typeface="+mj-cs"/>
            </a:endParaRPr>
          </a:p>
        </p:txBody>
      </p:sp>
      <p:pic>
        <p:nvPicPr>
          <p:cNvPr id="11" name="Picture 10" descr="reid.jpg"/>
          <p:cNvPicPr>
            <a:picLocks noChangeAspect="1"/>
          </p:cNvPicPr>
          <p:nvPr/>
        </p:nvPicPr>
        <p:blipFill>
          <a:blip r:embed="rId4" cstate="print"/>
          <a:stretch>
            <a:fillRect/>
          </a:stretch>
        </p:blipFill>
        <p:spPr>
          <a:xfrm rot="10800000">
            <a:off x="7152626" y="4769637"/>
            <a:ext cx="1879626" cy="1923875"/>
          </a:xfrm>
          <a:prstGeom prst="teardrop">
            <a:avLst/>
          </a:prstGeom>
        </p:spPr>
      </p:pic>
      <p:pic>
        <p:nvPicPr>
          <p:cNvPr id="8" name="Picture 7" descr="cap1.jpg"/>
          <p:cNvPicPr>
            <a:picLocks noChangeAspect="1"/>
          </p:cNvPicPr>
          <p:nvPr/>
        </p:nvPicPr>
        <p:blipFill>
          <a:blip r:embed="rId5" cstate="print"/>
          <a:stretch>
            <a:fillRect/>
          </a:stretch>
        </p:blipFill>
        <p:spPr>
          <a:xfrm flipV="1">
            <a:off x="180060" y="5074920"/>
            <a:ext cx="1727760" cy="1706881"/>
          </a:xfrm>
          <a:prstGeom prst="teardrop">
            <a:avLst/>
          </a:prstGeom>
        </p:spPr>
      </p:pic>
      <p:pic>
        <p:nvPicPr>
          <p:cNvPr id="10" name="Picture 9" descr="cap2.jpg"/>
          <p:cNvPicPr>
            <a:picLocks noChangeAspect="1"/>
          </p:cNvPicPr>
          <p:nvPr/>
        </p:nvPicPr>
        <p:blipFill>
          <a:blip r:embed="rId6" cstate="print"/>
          <a:stretch>
            <a:fillRect/>
          </a:stretch>
        </p:blipFill>
        <p:spPr>
          <a:xfrm rot="10800000">
            <a:off x="3810000" y="4948238"/>
            <a:ext cx="1828800" cy="1828800"/>
          </a:xfrm>
          <a:prstGeom prst="teardrop">
            <a:avLst/>
          </a:prstGeom>
        </p:spPr>
      </p:pic>
      <p:grpSp>
        <p:nvGrpSpPr>
          <p:cNvPr id="7" name="Group 6"/>
          <p:cNvGrpSpPr/>
          <p:nvPr/>
        </p:nvGrpSpPr>
        <p:grpSpPr>
          <a:xfrm>
            <a:off x="0" y="0"/>
            <a:ext cx="9144000" cy="1068600"/>
            <a:chOff x="0" y="0"/>
            <a:chExt cx="9144000" cy="1068600"/>
          </a:xfrm>
        </p:grpSpPr>
        <p:sp>
          <p:nvSpPr>
            <p:cNvPr id="12" name="Rectangle 11"/>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95600" y="0"/>
              <a:ext cx="6248400" cy="10668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cwf-logo-grey-square-white-clover-Gbknd.png"/>
            <p:cNvPicPr>
              <a:picLocks noChangeAspect="1"/>
            </p:cNvPicPr>
            <p:nvPr/>
          </p:nvPicPr>
          <p:blipFill>
            <a:blip r:embed="rId7" cstate="print"/>
            <a:stretch>
              <a:fillRect/>
            </a:stretch>
          </p:blipFill>
          <p:spPr>
            <a:xfrm>
              <a:off x="0" y="0"/>
              <a:ext cx="1043940" cy="1068600"/>
            </a:xfrm>
            <a:prstGeom prst="rect">
              <a:avLst/>
            </a:prstGeom>
          </p:spPr>
        </p:pic>
      </p:grpSp>
      <p:sp>
        <p:nvSpPr>
          <p:cNvPr id="15" name="Rectangle 14"/>
          <p:cNvSpPr/>
          <p:nvPr/>
        </p:nvSpPr>
        <p:spPr>
          <a:xfrm>
            <a:off x="2743200" y="228600"/>
            <a:ext cx="3810000" cy="830997"/>
          </a:xfrm>
          <a:prstGeom prst="rect">
            <a:avLst/>
          </a:prstGeom>
        </p:spPr>
        <p:txBody>
          <a:bodyPr wrap="square">
            <a:spAutoFit/>
          </a:bodyPr>
          <a:lstStyle/>
          <a:p>
            <a:pPr algn="ctr"/>
            <a:r>
              <a:rPr lang="en-US" sz="4800" b="1" dirty="0" smtClean="0">
                <a:solidFill>
                  <a:schemeClr val="bg1"/>
                </a:solidFill>
                <a:latin typeface="Calibri" pitchFamily="34" charset="0"/>
              </a:rPr>
              <a:t>Schedule</a:t>
            </a:r>
            <a:endParaRPr lang="en-US" sz="4800" dirty="0"/>
          </a:p>
        </p:txBody>
      </p:sp>
      <p:cxnSp>
        <p:nvCxnSpPr>
          <p:cNvPr id="22" name="Straight Connector 21"/>
          <p:cNvCxnSpPr/>
          <p:nvPr/>
        </p:nvCxnSpPr>
        <p:spPr>
          <a:xfrm flipH="1">
            <a:off x="0" y="1066800"/>
            <a:ext cx="1143000" cy="0"/>
          </a:xfrm>
          <a:prstGeom prst="line">
            <a:avLst/>
          </a:prstGeom>
          <a:ln w="28575">
            <a:solidFill>
              <a:srgbClr val="00A65E"/>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pull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152400" y="1722437"/>
            <a:ext cx="8229600" cy="4525963"/>
          </a:xfrm>
        </p:spPr>
        <p:txBody>
          <a:bodyPr>
            <a:normAutofit/>
          </a:bodyPr>
          <a:lstStyle/>
          <a:p>
            <a:pPr>
              <a:buNone/>
            </a:pPr>
            <a:r>
              <a:rPr lang="en-US" b="1" dirty="0" smtClean="0"/>
              <a:t>Thursday</a:t>
            </a:r>
          </a:p>
          <a:p>
            <a:r>
              <a:rPr lang="en-US" sz="2400" i="1" dirty="0" smtClean="0"/>
              <a:t>Congressional Session-</a:t>
            </a:r>
          </a:p>
          <a:p>
            <a:pPr lvl="1">
              <a:buNone/>
            </a:pPr>
            <a:r>
              <a:rPr lang="en-US" sz="1800" dirty="0" smtClean="0"/>
              <a:t>You and your workshop group have researched your </a:t>
            </a:r>
          </a:p>
          <a:p>
            <a:pPr lvl="1">
              <a:buNone/>
            </a:pPr>
            <a:r>
              <a:rPr lang="en-US" sz="1800" dirty="0" smtClean="0"/>
              <a:t>topic, now it’s time to bring your legislation </a:t>
            </a:r>
          </a:p>
          <a:p>
            <a:pPr lvl="1">
              <a:buNone/>
            </a:pPr>
            <a:r>
              <a:rPr lang="en-US" sz="1800" dirty="0" smtClean="0"/>
              <a:t>to the floor of the CWF Congress for a vote!</a:t>
            </a:r>
          </a:p>
        </p:txBody>
      </p:sp>
      <p:sp>
        <p:nvSpPr>
          <p:cNvPr id="9" name="Title 2"/>
          <p:cNvSpPr txBox="1">
            <a:spLocks/>
          </p:cNvSpPr>
          <p:nvPr/>
        </p:nvSpPr>
        <p:spPr>
          <a:xfrm>
            <a:off x="457200" y="0"/>
            <a:ext cx="8229600" cy="1143000"/>
          </a:xfrm>
          <a:prstGeom prst="rect">
            <a:avLst/>
          </a:prstGeom>
        </p:spPr>
        <p:txBody>
          <a:bodyPr vert="horz" rtlCol="0" anchor="ctr">
            <a:normAutofit/>
            <a:scene3d>
              <a:camera prst="orthographicFront"/>
              <a:lightRig rig="soft" dir="t"/>
            </a:scene3d>
            <a:sp3d extrusionH="57150"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uLnTx/>
                <a:uFillTx/>
                <a:latin typeface="+mj-lt"/>
                <a:ea typeface="+mj-ea"/>
                <a:cs typeface="+mj-cs"/>
              </a:rPr>
              <a:t>	</a:t>
            </a:r>
            <a:endParaRPr kumimoji="0" lang="en-US" sz="4100" b="1" i="0" u="none" strike="noStrike" kern="1200" cap="none" spc="0" normalizeH="0" baseline="0" noProof="0" dirty="0">
              <a:ln>
                <a:noFill/>
              </a:ln>
              <a:solidFill>
                <a:schemeClr val="tx2"/>
              </a:solidFill>
              <a:effectLst/>
              <a:uLnTx/>
              <a:uFillTx/>
              <a:latin typeface="+mj-lt"/>
              <a:ea typeface="+mj-ea"/>
              <a:cs typeface="+mj-cs"/>
            </a:endParaRPr>
          </a:p>
        </p:txBody>
      </p:sp>
      <p:pic>
        <p:nvPicPr>
          <p:cNvPr id="8" name="Picture 7" descr="cong1.jpg"/>
          <p:cNvPicPr>
            <a:picLocks noChangeAspect="1"/>
          </p:cNvPicPr>
          <p:nvPr/>
        </p:nvPicPr>
        <p:blipFill>
          <a:blip r:embed="rId4" cstate="print"/>
          <a:stretch>
            <a:fillRect/>
          </a:stretch>
        </p:blipFill>
        <p:spPr>
          <a:xfrm flipH="1" flipV="1">
            <a:off x="4953000" y="2590800"/>
            <a:ext cx="3952608" cy="3952608"/>
          </a:xfrm>
          <a:prstGeom prst="teardrop">
            <a:avLst/>
          </a:prstGeom>
        </p:spPr>
      </p:pic>
      <p:pic>
        <p:nvPicPr>
          <p:cNvPr id="10" name="Picture 9" descr="cong2.jpg"/>
          <p:cNvPicPr>
            <a:picLocks noChangeAspect="1"/>
          </p:cNvPicPr>
          <p:nvPr/>
        </p:nvPicPr>
        <p:blipFill>
          <a:blip r:embed="rId5" cstate="print"/>
          <a:stretch>
            <a:fillRect/>
          </a:stretch>
        </p:blipFill>
        <p:spPr>
          <a:xfrm rot="10800000" flipH="1">
            <a:off x="2286000" y="3962400"/>
            <a:ext cx="2606040" cy="2627227"/>
          </a:xfrm>
          <a:prstGeom prst="teardrop">
            <a:avLst/>
          </a:prstGeom>
          <a:noFill/>
          <a:ln>
            <a:noFill/>
          </a:ln>
        </p:spPr>
      </p:pic>
      <p:grpSp>
        <p:nvGrpSpPr>
          <p:cNvPr id="6" name="Group 5"/>
          <p:cNvGrpSpPr/>
          <p:nvPr/>
        </p:nvGrpSpPr>
        <p:grpSpPr>
          <a:xfrm>
            <a:off x="0" y="0"/>
            <a:ext cx="9144000" cy="1068600"/>
            <a:chOff x="0" y="0"/>
            <a:chExt cx="9144000" cy="1068600"/>
          </a:xfrm>
        </p:grpSpPr>
        <p:sp>
          <p:nvSpPr>
            <p:cNvPr id="7" name="Rectangle 6"/>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95600" y="0"/>
              <a:ext cx="6248400" cy="10668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wf-logo-grey-square-white-clover-Gbknd.png"/>
            <p:cNvPicPr>
              <a:picLocks noChangeAspect="1"/>
            </p:cNvPicPr>
            <p:nvPr/>
          </p:nvPicPr>
          <p:blipFill>
            <a:blip r:embed="rId6" cstate="print"/>
            <a:stretch>
              <a:fillRect/>
            </a:stretch>
          </p:blipFill>
          <p:spPr>
            <a:xfrm>
              <a:off x="0" y="0"/>
              <a:ext cx="1043940" cy="1068600"/>
            </a:xfrm>
            <a:prstGeom prst="rect">
              <a:avLst/>
            </a:prstGeom>
          </p:spPr>
        </p:pic>
      </p:grpSp>
      <p:sp>
        <p:nvSpPr>
          <p:cNvPr id="13" name="Rectangle 12"/>
          <p:cNvSpPr/>
          <p:nvPr/>
        </p:nvSpPr>
        <p:spPr>
          <a:xfrm>
            <a:off x="2743200" y="228600"/>
            <a:ext cx="3810000" cy="830997"/>
          </a:xfrm>
          <a:prstGeom prst="rect">
            <a:avLst/>
          </a:prstGeom>
        </p:spPr>
        <p:txBody>
          <a:bodyPr wrap="square">
            <a:spAutoFit/>
          </a:bodyPr>
          <a:lstStyle/>
          <a:p>
            <a:pPr algn="ctr"/>
            <a:r>
              <a:rPr lang="en-US" sz="4800" b="1" dirty="0" smtClean="0">
                <a:solidFill>
                  <a:schemeClr val="bg1"/>
                </a:solidFill>
                <a:latin typeface="Calibri" pitchFamily="34" charset="0"/>
              </a:rPr>
              <a:t>Schedule</a:t>
            </a:r>
            <a:endParaRPr lang="en-US" sz="4800" dirty="0"/>
          </a:p>
        </p:txBody>
      </p:sp>
      <p:cxnSp>
        <p:nvCxnSpPr>
          <p:cNvPr id="15" name="Straight Connector 14"/>
          <p:cNvCxnSpPr/>
          <p:nvPr/>
        </p:nvCxnSpPr>
        <p:spPr>
          <a:xfrm flipH="1">
            <a:off x="0" y="1066800"/>
            <a:ext cx="1143000" cy="0"/>
          </a:xfrm>
          <a:prstGeom prst="line">
            <a:avLst/>
          </a:prstGeom>
          <a:ln w="28575">
            <a:solidFill>
              <a:srgbClr val="00A65E"/>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zoom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04800" y="1066800"/>
            <a:ext cx="5638800" cy="5092891"/>
          </a:xfrm>
        </p:spPr>
        <p:txBody>
          <a:bodyPr>
            <a:normAutofit lnSpcReduction="10000"/>
          </a:bodyPr>
          <a:lstStyle/>
          <a:p>
            <a:pPr>
              <a:buNone/>
            </a:pPr>
            <a:endParaRPr lang="en-US" b="1" dirty="0" smtClean="0"/>
          </a:p>
          <a:p>
            <a:pPr>
              <a:buNone/>
            </a:pPr>
            <a:r>
              <a:rPr lang="en-US" sz="3500" b="1" dirty="0" smtClean="0"/>
              <a:t>Friday</a:t>
            </a:r>
          </a:p>
          <a:p>
            <a:r>
              <a:rPr lang="en-US" sz="2600" i="1" dirty="0" smtClean="0"/>
              <a:t>Talent </a:t>
            </a:r>
            <a:r>
              <a:rPr lang="en-US" sz="2600" i="1" dirty="0" smtClean="0"/>
              <a:t>Show</a:t>
            </a:r>
          </a:p>
          <a:p>
            <a:pPr marL="0" indent="0">
              <a:buNone/>
            </a:pPr>
            <a:r>
              <a:rPr lang="en-US" sz="2100" dirty="0" smtClean="0"/>
              <a:t>Get </a:t>
            </a:r>
            <a:r>
              <a:rPr lang="en-US" sz="2100" dirty="0"/>
              <a:t>ready to Show your talents Organized by </a:t>
            </a:r>
            <a:r>
              <a:rPr lang="en-US" sz="2100" dirty="0" smtClean="0"/>
              <a:t>the Focus on Talent </a:t>
            </a:r>
            <a:r>
              <a:rPr lang="en-US" sz="2100" dirty="0"/>
              <a:t>Committee, the Talent </a:t>
            </a:r>
            <a:r>
              <a:rPr lang="en-US" sz="2100" dirty="0" smtClean="0"/>
              <a:t>Show gives delegates </a:t>
            </a:r>
            <a:r>
              <a:rPr lang="en-US" sz="2100" dirty="0"/>
              <a:t>the opportunity to </a:t>
            </a:r>
            <a:r>
              <a:rPr lang="en-US" sz="2100" dirty="0" smtClean="0"/>
              <a:t>display </a:t>
            </a:r>
            <a:r>
              <a:rPr lang="en-US" sz="2100" dirty="0"/>
              <a:t>their talents before the </a:t>
            </a:r>
            <a:r>
              <a:rPr lang="en-US" sz="2100" dirty="0" smtClean="0"/>
              <a:t>entire session </a:t>
            </a:r>
            <a:r>
              <a:rPr lang="en-US" sz="2100" dirty="0"/>
              <a:t>delegation</a:t>
            </a:r>
          </a:p>
          <a:p>
            <a:r>
              <a:rPr lang="en-US" sz="2600" i="1" dirty="0" smtClean="0"/>
              <a:t>DANCE</a:t>
            </a:r>
          </a:p>
          <a:p>
            <a:pPr lvl="1">
              <a:buNone/>
            </a:pPr>
            <a:r>
              <a:rPr lang="en-US" sz="1900" dirty="0" smtClean="0"/>
              <a:t>What better way to cap off an </a:t>
            </a:r>
          </a:p>
          <a:p>
            <a:pPr lvl="1">
              <a:buNone/>
            </a:pPr>
            <a:r>
              <a:rPr lang="en-US" sz="1900" dirty="0" smtClean="0"/>
              <a:t>extraordinary week?!  Get down and </a:t>
            </a:r>
          </a:p>
          <a:p>
            <a:pPr lvl="1">
              <a:buNone/>
            </a:pPr>
            <a:r>
              <a:rPr lang="en-US" sz="1900" dirty="0" smtClean="0"/>
              <a:t>dance into the night with your fellow </a:t>
            </a:r>
          </a:p>
          <a:p>
            <a:pPr lvl="1">
              <a:buNone/>
            </a:pPr>
            <a:r>
              <a:rPr lang="en-US" sz="1900" dirty="0" smtClean="0"/>
              <a:t>delegates before departing to continue </a:t>
            </a:r>
          </a:p>
          <a:p>
            <a:pPr lvl="1">
              <a:buNone/>
            </a:pPr>
            <a:r>
              <a:rPr lang="en-US" sz="1900" dirty="0" smtClean="0"/>
              <a:t>as local, national, and global leaders</a:t>
            </a:r>
          </a:p>
        </p:txBody>
      </p:sp>
      <p:sp>
        <p:nvSpPr>
          <p:cNvPr id="7" name="Title 2"/>
          <p:cNvSpPr txBox="1">
            <a:spLocks/>
          </p:cNvSpPr>
          <p:nvPr/>
        </p:nvSpPr>
        <p:spPr>
          <a:xfrm>
            <a:off x="0" y="0"/>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uLnTx/>
                <a:uFillTx/>
                <a:latin typeface="+mj-lt"/>
                <a:ea typeface="+mj-ea"/>
                <a:cs typeface="+mj-cs"/>
              </a:rPr>
              <a:t>	</a:t>
            </a:r>
            <a:endParaRPr kumimoji="0" lang="en-US" sz="4100" b="1" i="0" u="none" strike="noStrike" kern="1200" cap="none" spc="0" normalizeH="0" baseline="0" noProof="0" dirty="0">
              <a:ln>
                <a:noFill/>
              </a:ln>
              <a:solidFill>
                <a:schemeClr val="tx2"/>
              </a:solidFill>
              <a:effectLst/>
              <a:uLnTx/>
              <a:uFillTx/>
              <a:latin typeface="+mj-lt"/>
              <a:ea typeface="+mj-ea"/>
              <a:cs typeface="+mj-cs"/>
            </a:endParaRPr>
          </a:p>
        </p:txBody>
      </p:sp>
      <p:pic>
        <p:nvPicPr>
          <p:cNvPr id="12289" name="Picture 1" descr="F:\CENTER\EDUC.OPS\CWF\Committees\0405committees\CWF Press Corps Committee 2005\Scrapbook Pics\Week 4\Week 4 (5).jpg"/>
          <p:cNvPicPr>
            <a:picLocks noChangeAspect="1" noChangeArrowheads="1"/>
          </p:cNvPicPr>
          <p:nvPr/>
        </p:nvPicPr>
        <p:blipFill>
          <a:blip r:embed="rId4" cstate="print"/>
          <a:srcRect t="674" b="24082"/>
          <a:stretch>
            <a:fillRect/>
          </a:stretch>
        </p:blipFill>
        <p:spPr bwMode="auto">
          <a:xfrm>
            <a:off x="5943600" y="3810000"/>
            <a:ext cx="2743200" cy="2752152"/>
          </a:xfrm>
          <a:prstGeom prst="teardrop">
            <a:avLst/>
          </a:prstGeom>
          <a:noFill/>
        </p:spPr>
      </p:pic>
      <p:pic>
        <p:nvPicPr>
          <p:cNvPr id="6" name="Picture 5" descr="talent.jpg"/>
          <p:cNvPicPr>
            <a:picLocks noChangeAspect="1"/>
          </p:cNvPicPr>
          <p:nvPr/>
        </p:nvPicPr>
        <p:blipFill>
          <a:blip r:embed="rId5" cstate="print"/>
          <a:stretch>
            <a:fillRect/>
          </a:stretch>
        </p:blipFill>
        <p:spPr>
          <a:xfrm flipV="1">
            <a:off x="6324600" y="1371600"/>
            <a:ext cx="2371344" cy="2371344"/>
          </a:xfrm>
          <a:prstGeom prst="teardrop">
            <a:avLst/>
          </a:prstGeom>
        </p:spPr>
      </p:pic>
      <p:grpSp>
        <p:nvGrpSpPr>
          <p:cNvPr id="8" name="Group 7"/>
          <p:cNvGrpSpPr/>
          <p:nvPr/>
        </p:nvGrpSpPr>
        <p:grpSpPr>
          <a:xfrm>
            <a:off x="0" y="0"/>
            <a:ext cx="9144000" cy="1068600"/>
            <a:chOff x="0" y="0"/>
            <a:chExt cx="9144000" cy="1068600"/>
          </a:xfrm>
        </p:grpSpPr>
        <p:sp>
          <p:nvSpPr>
            <p:cNvPr id="9" name="Rectangle 8"/>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895600" y="0"/>
              <a:ext cx="6248400" cy="10668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wf-logo-grey-square-white-clover-Gbknd.png"/>
            <p:cNvPicPr>
              <a:picLocks noChangeAspect="1"/>
            </p:cNvPicPr>
            <p:nvPr/>
          </p:nvPicPr>
          <p:blipFill>
            <a:blip r:embed="rId6" cstate="print"/>
            <a:stretch>
              <a:fillRect/>
            </a:stretch>
          </p:blipFill>
          <p:spPr>
            <a:xfrm>
              <a:off x="0" y="0"/>
              <a:ext cx="1043940" cy="1068600"/>
            </a:xfrm>
            <a:prstGeom prst="rect">
              <a:avLst/>
            </a:prstGeom>
          </p:spPr>
        </p:pic>
      </p:grpSp>
      <p:sp>
        <p:nvSpPr>
          <p:cNvPr id="12" name="Rectangle 11"/>
          <p:cNvSpPr/>
          <p:nvPr/>
        </p:nvSpPr>
        <p:spPr>
          <a:xfrm>
            <a:off x="2743200" y="228600"/>
            <a:ext cx="3810000" cy="830997"/>
          </a:xfrm>
          <a:prstGeom prst="rect">
            <a:avLst/>
          </a:prstGeom>
        </p:spPr>
        <p:txBody>
          <a:bodyPr wrap="square">
            <a:spAutoFit/>
          </a:bodyPr>
          <a:lstStyle/>
          <a:p>
            <a:pPr algn="ctr"/>
            <a:r>
              <a:rPr lang="en-US" sz="4800" b="1" dirty="0" smtClean="0">
                <a:solidFill>
                  <a:schemeClr val="bg1"/>
                </a:solidFill>
                <a:latin typeface="Calibri" pitchFamily="34" charset="0"/>
              </a:rPr>
              <a:t>Schedule</a:t>
            </a:r>
            <a:endParaRPr lang="en-US" sz="4800" dirty="0"/>
          </a:p>
        </p:txBody>
      </p:sp>
      <p:cxnSp>
        <p:nvCxnSpPr>
          <p:cNvPr id="14" name="Straight Connector 13"/>
          <p:cNvCxnSpPr/>
          <p:nvPr/>
        </p:nvCxnSpPr>
        <p:spPr>
          <a:xfrm flipH="1">
            <a:off x="0" y="1066800"/>
            <a:ext cx="1143000" cy="0"/>
          </a:xfrm>
          <a:prstGeom prst="line">
            <a:avLst/>
          </a:prstGeom>
          <a:ln w="28575">
            <a:solidFill>
              <a:srgbClr val="00A65E"/>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0099" y="3897034"/>
            <a:ext cx="7680372" cy="584775"/>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charset="0"/>
                <a:ea typeface="ＭＳ Ｐゴシック" charset="0"/>
              </a:rPr>
              <a:t>Preparing for your Legislative Appointments</a:t>
            </a:r>
            <a:endParaRPr kumimoji="0" lang="en-US" sz="3200" b="1" i="0" u="none" strike="noStrike" kern="1200" cap="none" spc="0" normalizeH="0" baseline="0" noProof="0" dirty="0">
              <a:ln>
                <a:noFill/>
              </a:ln>
              <a:solidFill>
                <a:prstClr val="black"/>
              </a:solidFill>
              <a:effectLst/>
              <a:uLnTx/>
              <a:uFillTx/>
              <a:latin typeface="Calibri" charset="0"/>
              <a:ea typeface="ＭＳ Ｐゴシック"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1760"/>
            <a:ext cx="9144000" cy="3317240"/>
          </a:xfrm>
          <a:prstGeom prst="rect">
            <a:avLst/>
          </a:prstGeom>
        </p:spPr>
      </p:pic>
    </p:spTree>
    <p:custDataLst>
      <p:tags r:id="rId1"/>
    </p:custDataLst>
    <p:extLst>
      <p:ext uri="{BB962C8B-B14F-4D97-AF65-F5344CB8AC3E}">
        <p14:creationId xmlns:p14="http://schemas.microsoft.com/office/powerpoint/2010/main" val="23466871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1068600"/>
            <a:chOff x="0" y="0"/>
            <a:chExt cx="9144000" cy="1068600"/>
          </a:xfrm>
        </p:grpSpPr>
        <p:sp>
          <p:nvSpPr>
            <p:cNvPr id="14" name="Rectangle 13"/>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895600" y="0"/>
              <a:ext cx="6248400" cy="10668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cwf-logo-grey-square-white-clover-Gbknd.png"/>
            <p:cNvPicPr>
              <a:picLocks noChangeAspect="1"/>
            </p:cNvPicPr>
            <p:nvPr/>
          </p:nvPicPr>
          <p:blipFill>
            <a:blip r:embed="rId4" cstate="print"/>
            <a:stretch>
              <a:fillRect/>
            </a:stretch>
          </p:blipFill>
          <p:spPr>
            <a:xfrm>
              <a:off x="0" y="0"/>
              <a:ext cx="1043940" cy="1068600"/>
            </a:xfrm>
            <a:prstGeom prst="rect">
              <a:avLst/>
            </a:prstGeom>
          </p:spPr>
        </p:pic>
      </p:grpSp>
      <p:sp>
        <p:nvSpPr>
          <p:cNvPr id="3" name="Title 2"/>
          <p:cNvSpPr>
            <a:spLocks noGrp="1"/>
          </p:cNvSpPr>
          <p:nvPr>
            <p:ph type="title"/>
          </p:nvPr>
        </p:nvSpPr>
        <p:spPr>
          <a:xfrm>
            <a:off x="685800" y="0"/>
            <a:ext cx="8229600" cy="1143000"/>
          </a:xfrm>
        </p:spPr>
        <p:txBody>
          <a:bodyPr>
            <a:normAutofit/>
          </a:bodyPr>
          <a:lstStyle/>
          <a:p>
            <a:r>
              <a:rPr lang="en-US" sz="4800" b="1" dirty="0" smtClean="0">
                <a:solidFill>
                  <a:schemeClr val="bg1"/>
                </a:solidFill>
              </a:rPr>
              <a:t>What are Workshops?</a:t>
            </a:r>
            <a:endParaRPr lang="en-US" sz="4800" b="1" dirty="0">
              <a:solidFill>
                <a:schemeClr val="bg1"/>
              </a:solidFill>
            </a:endParaRPr>
          </a:p>
        </p:txBody>
      </p:sp>
      <p:sp>
        <p:nvSpPr>
          <p:cNvPr id="2" name="Content Placeholder 1"/>
          <p:cNvSpPr>
            <a:spLocks noGrp="1"/>
          </p:cNvSpPr>
          <p:nvPr>
            <p:ph idx="1"/>
          </p:nvPr>
        </p:nvSpPr>
        <p:spPr>
          <a:xfrm>
            <a:off x="152400" y="1295400"/>
            <a:ext cx="6553200" cy="4525963"/>
          </a:xfrm>
        </p:spPr>
        <p:txBody>
          <a:bodyPr>
            <a:normAutofit/>
          </a:bodyPr>
          <a:lstStyle/>
          <a:p>
            <a:r>
              <a:rPr lang="en-US" sz="2400" dirty="0" smtClean="0"/>
              <a:t>Workshops are sessions that focus around citizenship and leadership, you will discuss your role, thoughts and ideas as a citizen and leader in our ever changing society. </a:t>
            </a:r>
          </a:p>
          <a:p>
            <a:r>
              <a:rPr lang="en-US" sz="2400" dirty="0" smtClean="0"/>
              <a:t>Delegates will explore issues that matter most to them; write bills based on those issues and stand up for them in the Congressional Session as the 4-H CWF House of Representatives is convened.</a:t>
            </a:r>
            <a:endParaRPr lang="en-US" sz="2400" dirty="0"/>
          </a:p>
        </p:txBody>
      </p:sp>
      <p:pic>
        <p:nvPicPr>
          <p:cNvPr id="5" name="Picture 4" descr="1033.JPG"/>
          <p:cNvPicPr>
            <a:picLocks noGrp="1" noChangeAspect="1"/>
          </p:cNvPicPr>
          <p:nvPr isPhoto="1"/>
        </p:nvPicPr>
        <p:blipFill>
          <a:blip r:embed="rId5" cstate="print">
            <a:lum/>
          </a:blip>
          <a:srcRect l="6107" r="16756"/>
          <a:stretch>
            <a:fillRect/>
          </a:stretch>
        </p:blipFill>
        <p:spPr>
          <a:xfrm>
            <a:off x="7162800" y="1676400"/>
            <a:ext cx="1676400" cy="1704050"/>
          </a:xfrm>
          <a:prstGeom prst="teardrop">
            <a:avLst/>
          </a:prstGeom>
          <a:noFill/>
          <a:ln>
            <a:noFill/>
          </a:ln>
        </p:spPr>
      </p:pic>
      <p:pic>
        <p:nvPicPr>
          <p:cNvPr id="8" name="Picture 7" descr="comt.jpg"/>
          <p:cNvPicPr>
            <a:picLocks noChangeAspect="1"/>
          </p:cNvPicPr>
          <p:nvPr/>
        </p:nvPicPr>
        <p:blipFill>
          <a:blip r:embed="rId6" cstate="print"/>
          <a:stretch>
            <a:fillRect/>
          </a:stretch>
        </p:blipFill>
        <p:spPr>
          <a:xfrm flipV="1">
            <a:off x="1905000" y="4343400"/>
            <a:ext cx="2482386" cy="2450592"/>
          </a:xfrm>
          <a:prstGeom prst="teardrop">
            <a:avLst/>
          </a:prstGeom>
        </p:spPr>
      </p:pic>
      <p:pic>
        <p:nvPicPr>
          <p:cNvPr id="9" name="Picture 8" descr="comt2.jpg"/>
          <p:cNvPicPr>
            <a:picLocks noChangeAspect="1"/>
          </p:cNvPicPr>
          <p:nvPr/>
        </p:nvPicPr>
        <p:blipFill>
          <a:blip r:embed="rId7" cstate="print"/>
          <a:stretch>
            <a:fillRect/>
          </a:stretch>
        </p:blipFill>
        <p:spPr>
          <a:xfrm flipH="1" flipV="1">
            <a:off x="4419600" y="4882402"/>
            <a:ext cx="1905000" cy="1899397"/>
          </a:xfrm>
          <a:prstGeom prst="teardrop">
            <a:avLst/>
          </a:prstGeom>
        </p:spPr>
      </p:pic>
      <p:cxnSp>
        <p:nvCxnSpPr>
          <p:cNvPr id="12" name="Straight Connector 11"/>
          <p:cNvCxnSpPr/>
          <p:nvPr/>
        </p:nvCxnSpPr>
        <p:spPr>
          <a:xfrm flipH="1">
            <a:off x="0" y="1066800"/>
            <a:ext cx="1143000" cy="0"/>
          </a:xfrm>
          <a:prstGeom prst="line">
            <a:avLst/>
          </a:prstGeom>
          <a:ln w="28575">
            <a:solidFill>
              <a:srgbClr val="00A65E"/>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split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0" y="0"/>
            <a:ext cx="9144000" cy="1068600"/>
            <a:chOff x="0" y="0"/>
            <a:chExt cx="9144000" cy="1068600"/>
          </a:xfrm>
        </p:grpSpPr>
        <p:sp>
          <p:nvSpPr>
            <p:cNvPr id="8" name="Rectangle 7"/>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95600" y="0"/>
              <a:ext cx="6248400" cy="10668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wf-logo-grey-square-white-clover-Gbknd.png"/>
            <p:cNvPicPr>
              <a:picLocks noChangeAspect="1"/>
            </p:cNvPicPr>
            <p:nvPr/>
          </p:nvPicPr>
          <p:blipFill>
            <a:blip r:embed="rId4" cstate="print"/>
            <a:stretch>
              <a:fillRect/>
            </a:stretch>
          </p:blipFill>
          <p:spPr>
            <a:xfrm>
              <a:off x="0" y="0"/>
              <a:ext cx="1043940" cy="1068600"/>
            </a:xfrm>
            <a:prstGeom prst="rect">
              <a:avLst/>
            </a:prstGeom>
          </p:spPr>
        </p:pic>
      </p:grpSp>
      <p:sp>
        <p:nvSpPr>
          <p:cNvPr id="5" name="Title 2"/>
          <p:cNvSpPr>
            <a:spLocks noGrp="1"/>
          </p:cNvSpPr>
          <p:nvPr>
            <p:ph type="title"/>
          </p:nvPr>
        </p:nvSpPr>
        <p:spPr>
          <a:xfrm>
            <a:off x="914400" y="0"/>
            <a:ext cx="8229600" cy="1143000"/>
          </a:xfrm>
        </p:spPr>
        <p:txBody>
          <a:bodyPr>
            <a:normAutofit/>
          </a:bodyPr>
          <a:lstStyle/>
          <a:p>
            <a:r>
              <a:rPr lang="en-US" sz="4800" b="1" dirty="0" smtClean="0">
                <a:solidFill>
                  <a:schemeClr val="bg1"/>
                </a:solidFill>
              </a:rPr>
              <a:t>What are Committees?</a:t>
            </a:r>
            <a:endParaRPr lang="en-US" sz="4800" b="1" dirty="0">
              <a:solidFill>
                <a:schemeClr val="bg1"/>
              </a:solidFill>
            </a:endParaRPr>
          </a:p>
        </p:txBody>
      </p:sp>
      <p:sp>
        <p:nvSpPr>
          <p:cNvPr id="2" name="Content Placeholder 1"/>
          <p:cNvSpPr>
            <a:spLocks noGrp="1"/>
          </p:cNvSpPr>
          <p:nvPr>
            <p:ph idx="1"/>
          </p:nvPr>
        </p:nvSpPr>
        <p:spPr>
          <a:xfrm>
            <a:off x="152400" y="2057400"/>
            <a:ext cx="7239000" cy="4267200"/>
          </a:xfrm>
        </p:spPr>
        <p:txBody>
          <a:bodyPr>
            <a:normAutofit lnSpcReduction="10000"/>
          </a:bodyPr>
          <a:lstStyle/>
          <a:p>
            <a:pPr>
              <a:buNone/>
            </a:pPr>
            <a:endParaRPr lang="en-US" sz="1600" i="1" dirty="0" smtClean="0"/>
          </a:p>
          <a:p>
            <a:pPr>
              <a:buNone/>
            </a:pPr>
            <a:r>
              <a:rPr lang="en-US" sz="1800" i="1" dirty="0" smtClean="0"/>
              <a:t>Each delegation’s youth will be able to choose from the</a:t>
            </a:r>
          </a:p>
          <a:p>
            <a:pPr>
              <a:buNone/>
            </a:pPr>
            <a:r>
              <a:rPr lang="en-US" sz="1800" i="1" dirty="0" smtClean="0"/>
              <a:t>following committees-</a:t>
            </a:r>
          </a:p>
          <a:p>
            <a:r>
              <a:rPr lang="en-US" sz="1600" u="sng" dirty="0" smtClean="0"/>
              <a:t>Focus on Healthy Living-</a:t>
            </a:r>
            <a:r>
              <a:rPr lang="en-US" sz="1600" dirty="0" smtClean="0"/>
              <a:t> </a:t>
            </a:r>
          </a:p>
          <a:p>
            <a:pPr lvl="1"/>
            <a:r>
              <a:rPr lang="en-US" sz="1600" dirty="0" smtClean="0"/>
              <a:t>Create and run health and Fitness activities for the CWF Derby, a program highlighting the importance of Healthy Lifestyles.</a:t>
            </a:r>
          </a:p>
          <a:p>
            <a:r>
              <a:rPr lang="en-US" sz="1600" u="sng" dirty="0" smtClean="0"/>
              <a:t>Focus on Communication-</a:t>
            </a:r>
            <a:endParaRPr lang="en-US" sz="1600" dirty="0" smtClean="0"/>
          </a:p>
          <a:p>
            <a:pPr lvl="1"/>
            <a:r>
              <a:rPr lang="en-US" sz="1600" dirty="0" smtClean="0"/>
              <a:t>Produce the CWF newsletter and slideshow to be viewed by the entire CWF Group.</a:t>
            </a:r>
          </a:p>
          <a:p>
            <a:pPr lvl="1"/>
            <a:r>
              <a:rPr lang="en-US" sz="1600" dirty="0" smtClean="0"/>
              <a:t>Learn publishing skills such as: writing, proof reading, page layout, photography, and Microsoft Power Point </a:t>
            </a:r>
          </a:p>
          <a:p>
            <a:r>
              <a:rPr lang="en-US" sz="1600" u="sng" dirty="0" smtClean="0"/>
              <a:t>Focus on Government-</a:t>
            </a:r>
          </a:p>
          <a:p>
            <a:pPr lvl="1"/>
            <a:r>
              <a:rPr lang="en-US" sz="1600" dirty="0" smtClean="0"/>
              <a:t>Organize, plan, and execute the congressional session and the materials that accompany it.</a:t>
            </a:r>
          </a:p>
          <a:p>
            <a:pPr lvl="1"/>
            <a:r>
              <a:rPr lang="en-US" sz="1600" dirty="0" smtClean="0"/>
              <a:t>Learn congressional processes, and parliamentary procedure, along with government related topics of interest.</a:t>
            </a:r>
          </a:p>
          <a:p>
            <a:pPr lvl="1"/>
            <a:endParaRPr lang="en-US" sz="1200" dirty="0" smtClean="0"/>
          </a:p>
          <a:p>
            <a:pPr lvl="2"/>
            <a:endParaRPr lang="en-US" sz="1200" dirty="0"/>
          </a:p>
        </p:txBody>
      </p:sp>
      <p:sp>
        <p:nvSpPr>
          <p:cNvPr id="4" name="TextBox 3"/>
          <p:cNvSpPr txBox="1"/>
          <p:nvPr/>
        </p:nvSpPr>
        <p:spPr>
          <a:xfrm>
            <a:off x="158496" y="1371600"/>
            <a:ext cx="7537704" cy="1107996"/>
          </a:xfrm>
          <a:prstGeom prst="rect">
            <a:avLst/>
          </a:prstGeom>
          <a:noFill/>
        </p:spPr>
        <p:txBody>
          <a:bodyPr wrap="none" rtlCol="0">
            <a:spAutoFit/>
          </a:bodyPr>
          <a:lstStyle/>
          <a:p>
            <a:pPr>
              <a:buNone/>
            </a:pPr>
            <a:r>
              <a:rPr lang="en-US" sz="2400" dirty="0" smtClean="0"/>
              <a:t>Committees are groups of delegates who work together to </a:t>
            </a:r>
          </a:p>
          <a:p>
            <a:pPr>
              <a:buNone/>
            </a:pPr>
            <a:r>
              <a:rPr lang="en-US" sz="2400" dirty="0" smtClean="0"/>
              <a:t>focus on a particular project throughout CWF.</a:t>
            </a:r>
          </a:p>
          <a:p>
            <a:endParaRPr lang="en-US" dirty="0"/>
          </a:p>
        </p:txBody>
      </p:sp>
      <p:pic>
        <p:nvPicPr>
          <p:cNvPr id="6" name="Picture 5" descr="483.JPG"/>
          <p:cNvPicPr>
            <a:picLocks noGrp="1" noChangeAspect="1"/>
          </p:cNvPicPr>
          <p:nvPr isPhoto="1"/>
        </p:nvPicPr>
        <p:blipFill>
          <a:blip r:embed="rId5" cstate="print">
            <a:lum/>
          </a:blip>
          <a:srcRect l="4145" r="22695"/>
          <a:stretch>
            <a:fillRect/>
          </a:stretch>
        </p:blipFill>
        <p:spPr>
          <a:xfrm rot="5400000">
            <a:off x="7260033" y="4017567"/>
            <a:ext cx="1672434" cy="1714500"/>
          </a:xfrm>
          <a:prstGeom prst="teardrop">
            <a:avLst/>
          </a:prstGeom>
          <a:noFill/>
          <a:ln>
            <a:noFill/>
          </a:ln>
        </p:spPr>
      </p:pic>
      <p:cxnSp>
        <p:nvCxnSpPr>
          <p:cNvPr id="12" name="Straight Connector 11"/>
          <p:cNvCxnSpPr/>
          <p:nvPr/>
        </p:nvCxnSpPr>
        <p:spPr>
          <a:xfrm flipH="1">
            <a:off x="0" y="1066800"/>
            <a:ext cx="1143000" cy="0"/>
          </a:xfrm>
          <a:prstGeom prst="line">
            <a:avLst/>
          </a:prstGeom>
          <a:ln w="28575">
            <a:solidFill>
              <a:srgbClr val="00A65E"/>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spli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0"/>
            <a:ext cx="9144000" cy="1068600"/>
            <a:chOff x="0" y="0"/>
            <a:chExt cx="9144000" cy="1068600"/>
          </a:xfrm>
        </p:grpSpPr>
        <p:sp>
          <p:nvSpPr>
            <p:cNvPr id="6" name="Rectangle 5"/>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95600" y="0"/>
              <a:ext cx="6248400" cy="10668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wf-logo-grey-square-white-clover-Gbknd.png"/>
            <p:cNvPicPr>
              <a:picLocks noChangeAspect="1"/>
            </p:cNvPicPr>
            <p:nvPr/>
          </p:nvPicPr>
          <p:blipFill>
            <a:blip r:embed="rId4" cstate="print"/>
            <a:stretch>
              <a:fillRect/>
            </a:stretch>
          </p:blipFill>
          <p:spPr>
            <a:xfrm>
              <a:off x="0" y="0"/>
              <a:ext cx="1043940" cy="1068600"/>
            </a:xfrm>
            <a:prstGeom prst="rect">
              <a:avLst/>
            </a:prstGeom>
          </p:spPr>
        </p:pic>
      </p:grpSp>
      <p:sp>
        <p:nvSpPr>
          <p:cNvPr id="3" name="Title 2"/>
          <p:cNvSpPr>
            <a:spLocks noGrp="1"/>
          </p:cNvSpPr>
          <p:nvPr>
            <p:ph type="title"/>
          </p:nvPr>
        </p:nvSpPr>
        <p:spPr>
          <a:xfrm>
            <a:off x="0" y="0"/>
            <a:ext cx="8229600" cy="1143000"/>
          </a:xfrm>
        </p:spPr>
        <p:txBody>
          <a:bodyPr>
            <a:normAutofit/>
          </a:bodyPr>
          <a:lstStyle/>
          <a:p>
            <a:r>
              <a:rPr lang="en-US" sz="4800" b="1" dirty="0" smtClean="0">
                <a:solidFill>
                  <a:schemeClr val="bg1"/>
                </a:solidFill>
              </a:rPr>
              <a:t>         </a:t>
            </a:r>
            <a:endParaRPr lang="en-US" sz="4800" b="1" dirty="0">
              <a:solidFill>
                <a:schemeClr val="bg1"/>
              </a:solidFill>
            </a:endParaRPr>
          </a:p>
        </p:txBody>
      </p:sp>
      <p:sp>
        <p:nvSpPr>
          <p:cNvPr id="2" name="Content Placeholder 1"/>
          <p:cNvSpPr>
            <a:spLocks noGrp="1"/>
          </p:cNvSpPr>
          <p:nvPr>
            <p:ph idx="1"/>
          </p:nvPr>
        </p:nvSpPr>
        <p:spPr>
          <a:xfrm>
            <a:off x="304800" y="1600200"/>
            <a:ext cx="8229600" cy="4525963"/>
          </a:xfrm>
        </p:spPr>
        <p:txBody>
          <a:bodyPr>
            <a:normAutofit/>
          </a:bodyPr>
          <a:lstStyle/>
          <a:p>
            <a:r>
              <a:rPr lang="en-US" sz="1600" u="sng" dirty="0" smtClean="0"/>
              <a:t>Focus on talent-</a:t>
            </a:r>
          </a:p>
          <a:p>
            <a:pPr lvl="1"/>
            <a:r>
              <a:rPr lang="en-US" sz="1600" dirty="0" smtClean="0"/>
              <a:t>Organize, plan, and execute the CWF Talent Show and Auditions.</a:t>
            </a:r>
          </a:p>
          <a:p>
            <a:pPr lvl="1"/>
            <a:r>
              <a:rPr lang="en-US" sz="1600" dirty="0" smtClean="0"/>
              <a:t>Learn the skills necessary to organize and promote an event.</a:t>
            </a:r>
          </a:p>
          <a:p>
            <a:pPr lvl="1"/>
            <a:r>
              <a:rPr lang="en-US" sz="1600" dirty="0" smtClean="0"/>
              <a:t>Learn various audio/visual techniques necessary to produce a live show. </a:t>
            </a:r>
          </a:p>
          <a:p>
            <a:r>
              <a:rPr lang="en-US" sz="1600" u="sng" dirty="0" smtClean="0"/>
              <a:t>Focus on Responsibility-</a:t>
            </a:r>
          </a:p>
          <a:p>
            <a:pPr lvl="1"/>
            <a:r>
              <a:rPr lang="en-US" sz="1600" dirty="0" smtClean="0"/>
              <a:t>Learn how to create an action plan to tackle an issue in your community.</a:t>
            </a:r>
          </a:p>
          <a:p>
            <a:pPr lvl="1"/>
            <a:r>
              <a:rPr lang="en-US" sz="1600" dirty="0" smtClean="0"/>
              <a:t>Help facilitate Action Planning in your Delegation</a:t>
            </a:r>
          </a:p>
          <a:p>
            <a:pPr lvl="1"/>
            <a:r>
              <a:rPr lang="en-US" sz="1600" dirty="0" smtClean="0"/>
              <a:t>Learn about telling your 4-H story thorough the 4-H revolution of Responsibility. </a:t>
            </a:r>
          </a:p>
          <a:p>
            <a:r>
              <a:rPr lang="en-US" sz="1600" u="sng" dirty="0" smtClean="0"/>
              <a:t>Focus on Open Mindedness-</a:t>
            </a:r>
          </a:p>
          <a:p>
            <a:pPr lvl="2"/>
            <a:r>
              <a:rPr lang="en-US" sz="1600" dirty="0" smtClean="0"/>
              <a:t>Discuss important issues seen within your various communities and how youth can become involved.</a:t>
            </a:r>
          </a:p>
          <a:p>
            <a:pPr lvl="2"/>
            <a:r>
              <a:rPr lang="en-US" sz="1600" dirty="0" smtClean="0"/>
              <a:t>Develop the skills to facilitate respectful discussions on important topics amongst a group of your peers.</a:t>
            </a:r>
          </a:p>
          <a:p>
            <a:pPr lvl="2"/>
            <a:r>
              <a:rPr lang="en-US" sz="1600" dirty="0" smtClean="0"/>
              <a:t>Facilitate the Town Hall Meeting</a:t>
            </a:r>
            <a:endParaRPr lang="en-US" sz="1600" dirty="0"/>
          </a:p>
        </p:txBody>
      </p:sp>
      <p:pic>
        <p:nvPicPr>
          <p:cNvPr id="10" name="Picture 9" descr="IMG_2489.JPG"/>
          <p:cNvPicPr>
            <a:picLocks noChangeAspect="1"/>
          </p:cNvPicPr>
          <p:nvPr/>
        </p:nvPicPr>
        <p:blipFill>
          <a:blip r:embed="rId5" cstate="print"/>
          <a:stretch>
            <a:fillRect/>
          </a:stretch>
        </p:blipFill>
        <p:spPr>
          <a:xfrm flipH="1" flipV="1">
            <a:off x="7239000" y="1524000"/>
            <a:ext cx="1600200" cy="1600200"/>
          </a:xfrm>
          <a:prstGeom prst="teardrop">
            <a:avLst/>
          </a:prstGeom>
        </p:spPr>
      </p:pic>
      <p:cxnSp>
        <p:nvCxnSpPr>
          <p:cNvPr id="11" name="Straight Connector 10"/>
          <p:cNvCxnSpPr/>
          <p:nvPr/>
        </p:nvCxnSpPr>
        <p:spPr>
          <a:xfrm flipH="1">
            <a:off x="0" y="1066800"/>
            <a:ext cx="1143000" cy="0"/>
          </a:xfrm>
          <a:prstGeom prst="line">
            <a:avLst/>
          </a:prstGeom>
          <a:ln w="28575">
            <a:solidFill>
              <a:srgbClr val="00A65E"/>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split orient="vert" dir="in"/>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0"/>
            <a:ext cx="9144000" cy="1068600"/>
            <a:chOff x="0" y="0"/>
            <a:chExt cx="9144000" cy="1068600"/>
          </a:xfrm>
        </p:grpSpPr>
        <p:sp>
          <p:nvSpPr>
            <p:cNvPr id="7" name="Rectangle 6"/>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95600" y="0"/>
              <a:ext cx="6248400" cy="10668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wf-logo-grey-square-white-clover-Gbknd.png"/>
            <p:cNvPicPr>
              <a:picLocks noChangeAspect="1"/>
            </p:cNvPicPr>
            <p:nvPr/>
          </p:nvPicPr>
          <p:blipFill>
            <a:blip r:embed="rId4" cstate="print"/>
            <a:stretch>
              <a:fillRect/>
            </a:stretch>
          </p:blipFill>
          <p:spPr>
            <a:xfrm>
              <a:off x="0" y="0"/>
              <a:ext cx="1043940" cy="1068600"/>
            </a:xfrm>
            <a:prstGeom prst="rect">
              <a:avLst/>
            </a:prstGeom>
          </p:spPr>
        </p:pic>
      </p:grpSp>
      <p:sp>
        <p:nvSpPr>
          <p:cNvPr id="3" name="Title 2"/>
          <p:cNvSpPr>
            <a:spLocks noGrp="1"/>
          </p:cNvSpPr>
          <p:nvPr>
            <p:ph type="title"/>
          </p:nvPr>
        </p:nvSpPr>
        <p:spPr>
          <a:xfrm>
            <a:off x="457200" y="76200"/>
            <a:ext cx="8229600" cy="1143000"/>
          </a:xfrm>
        </p:spPr>
        <p:txBody>
          <a:bodyPr>
            <a:normAutofit/>
          </a:bodyPr>
          <a:lstStyle/>
          <a:p>
            <a:r>
              <a:rPr lang="en-US" sz="4800" b="1" dirty="0" smtClean="0">
                <a:solidFill>
                  <a:schemeClr val="bg1"/>
                </a:solidFill>
              </a:rPr>
              <a:t>Delegate Expectations</a:t>
            </a:r>
            <a:endParaRPr lang="en-US" sz="4800" b="1" dirty="0">
              <a:solidFill>
                <a:schemeClr val="bg1"/>
              </a:solidFill>
            </a:endParaRPr>
          </a:p>
        </p:txBody>
      </p:sp>
      <p:sp>
        <p:nvSpPr>
          <p:cNvPr id="2" name="Content Placeholder 1"/>
          <p:cNvSpPr>
            <a:spLocks noGrp="1"/>
          </p:cNvSpPr>
          <p:nvPr>
            <p:ph idx="1"/>
          </p:nvPr>
        </p:nvSpPr>
        <p:spPr>
          <a:xfrm>
            <a:off x="228600" y="1295400"/>
            <a:ext cx="6705600" cy="5029200"/>
          </a:xfrm>
        </p:spPr>
        <p:txBody>
          <a:bodyPr>
            <a:normAutofit/>
          </a:bodyPr>
          <a:lstStyle/>
          <a:p>
            <a:r>
              <a:rPr lang="en-US" sz="2400" dirty="0" smtClean="0"/>
              <a:t>Full participation</a:t>
            </a:r>
          </a:p>
          <a:p>
            <a:pPr lvl="1"/>
            <a:r>
              <a:rPr lang="en-US" sz="1800" dirty="0" smtClean="0"/>
              <a:t>CWF is full of awesome learning and social opportunities.  We expect that every delegate participate fully in all aspects of the program</a:t>
            </a:r>
          </a:p>
          <a:p>
            <a:r>
              <a:rPr lang="en-US" sz="2400" dirty="0" smtClean="0"/>
              <a:t>Respect</a:t>
            </a:r>
          </a:p>
          <a:p>
            <a:pPr lvl="1"/>
            <a:r>
              <a:rPr lang="en-US" sz="1800" dirty="0" smtClean="0"/>
              <a:t>During this once in a lifetime opportunity, delegates will interact with people who may have different views from them and visit some of our nation’s most sacred sites.  We expect all delegates to treat one another and their surroundings with the utmost respect.</a:t>
            </a:r>
          </a:p>
          <a:p>
            <a:r>
              <a:rPr lang="en-US" sz="2400" dirty="0" smtClean="0"/>
              <a:t>Dress code</a:t>
            </a:r>
          </a:p>
          <a:p>
            <a:pPr lvl="1"/>
            <a:r>
              <a:rPr lang="en-US" sz="1800" dirty="0" smtClean="0"/>
              <a:t>During CWF we adhere to a dress code to insure that all delegates accurately represent the prestige of their delegation, 4-H and the CWF program.</a:t>
            </a:r>
            <a:endParaRPr lang="en-US" sz="1800" dirty="0"/>
          </a:p>
        </p:txBody>
      </p:sp>
      <p:pic>
        <p:nvPicPr>
          <p:cNvPr id="3074" name="Picture 2" descr="F:\CENTER\EDUC.OPS\CWF\2010\Committees\Communications\Week 1\Pics\DSC00966.JPG"/>
          <p:cNvPicPr>
            <a:picLocks noChangeAspect="1" noChangeArrowheads="1"/>
          </p:cNvPicPr>
          <p:nvPr/>
        </p:nvPicPr>
        <p:blipFill>
          <a:blip r:embed="rId5" cstate="print"/>
          <a:srcRect l="14218" r="4030"/>
          <a:stretch>
            <a:fillRect/>
          </a:stretch>
        </p:blipFill>
        <p:spPr bwMode="auto">
          <a:xfrm>
            <a:off x="7162800" y="3048000"/>
            <a:ext cx="1676400" cy="1607844"/>
          </a:xfrm>
          <a:prstGeom prst="teardrop">
            <a:avLst/>
          </a:prstGeom>
          <a:noFill/>
        </p:spPr>
      </p:pic>
      <p:pic>
        <p:nvPicPr>
          <p:cNvPr id="5" name="Picture 4" descr="965.JPG"/>
          <p:cNvPicPr>
            <a:picLocks noGrp="1" noChangeAspect="1"/>
          </p:cNvPicPr>
          <p:nvPr isPhoto="1"/>
        </p:nvPicPr>
        <p:blipFill>
          <a:blip r:embed="rId6" cstate="print">
            <a:lum/>
          </a:blip>
          <a:srcRect r="34615" b="12820"/>
          <a:stretch>
            <a:fillRect/>
          </a:stretch>
        </p:blipFill>
        <p:spPr>
          <a:xfrm rot="5400000">
            <a:off x="7010400" y="1143000"/>
            <a:ext cx="1828800" cy="1828800"/>
          </a:xfrm>
          <a:prstGeom prst="teardrop">
            <a:avLst/>
          </a:prstGeom>
          <a:noFill/>
          <a:ln>
            <a:noFill/>
          </a:ln>
        </p:spPr>
      </p:pic>
      <p:cxnSp>
        <p:nvCxnSpPr>
          <p:cNvPr id="11" name="Straight Connector 10"/>
          <p:cNvCxnSpPr/>
          <p:nvPr/>
        </p:nvCxnSpPr>
        <p:spPr>
          <a:xfrm flipH="1">
            <a:off x="0" y="1066800"/>
            <a:ext cx="1143000" cy="0"/>
          </a:xfrm>
          <a:prstGeom prst="line">
            <a:avLst/>
          </a:prstGeom>
          <a:ln w="28575">
            <a:solidFill>
              <a:srgbClr val="00A65E"/>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0"/>
            <a:ext cx="9144000" cy="1068600"/>
            <a:chOff x="0" y="0"/>
            <a:chExt cx="9144000" cy="1068600"/>
          </a:xfrm>
        </p:grpSpPr>
        <p:sp>
          <p:nvSpPr>
            <p:cNvPr id="6" name="Rectangle 5"/>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95600" y="0"/>
              <a:ext cx="6248400" cy="10668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wf-logo-grey-square-white-clover-Gbknd.png"/>
            <p:cNvPicPr>
              <a:picLocks noChangeAspect="1"/>
            </p:cNvPicPr>
            <p:nvPr/>
          </p:nvPicPr>
          <p:blipFill>
            <a:blip r:embed="rId4" cstate="print"/>
            <a:stretch>
              <a:fillRect/>
            </a:stretch>
          </p:blipFill>
          <p:spPr>
            <a:xfrm>
              <a:off x="0" y="0"/>
              <a:ext cx="1043940" cy="1068600"/>
            </a:xfrm>
            <a:prstGeom prst="rect">
              <a:avLst/>
            </a:prstGeom>
          </p:spPr>
        </p:pic>
      </p:grpSp>
      <p:sp>
        <p:nvSpPr>
          <p:cNvPr id="3" name="Title 2"/>
          <p:cNvSpPr>
            <a:spLocks noGrp="1"/>
          </p:cNvSpPr>
          <p:nvPr>
            <p:ph type="title"/>
          </p:nvPr>
        </p:nvSpPr>
        <p:spPr>
          <a:xfrm>
            <a:off x="457200" y="0"/>
            <a:ext cx="8229600" cy="1143000"/>
          </a:xfrm>
        </p:spPr>
        <p:txBody>
          <a:bodyPr>
            <a:normAutofit/>
          </a:bodyPr>
          <a:lstStyle/>
          <a:p>
            <a:r>
              <a:rPr lang="en-US" sz="4800" b="1" dirty="0" smtClean="0">
                <a:solidFill>
                  <a:schemeClr val="bg1"/>
                </a:solidFill>
              </a:rPr>
              <a:t>Dress Code</a:t>
            </a:r>
            <a:endParaRPr lang="en-US" sz="4800" b="1" dirty="0">
              <a:solidFill>
                <a:schemeClr val="bg1"/>
              </a:solidFill>
            </a:endParaRPr>
          </a:p>
        </p:txBody>
      </p:sp>
      <p:sp>
        <p:nvSpPr>
          <p:cNvPr id="2" name="Content Placeholder 1"/>
          <p:cNvSpPr>
            <a:spLocks noGrp="1"/>
          </p:cNvSpPr>
          <p:nvPr>
            <p:ph idx="1"/>
          </p:nvPr>
        </p:nvSpPr>
        <p:spPr>
          <a:xfrm>
            <a:off x="228600" y="1612709"/>
            <a:ext cx="6400800" cy="4864291"/>
          </a:xfrm>
        </p:spPr>
        <p:txBody>
          <a:bodyPr>
            <a:normAutofit/>
          </a:bodyPr>
          <a:lstStyle/>
          <a:p>
            <a:pPr>
              <a:buNone/>
            </a:pPr>
            <a:r>
              <a:rPr lang="en-US" sz="2400" dirty="0" smtClean="0"/>
              <a:t>Next to each event on the schedule you </a:t>
            </a:r>
          </a:p>
          <a:p>
            <a:pPr>
              <a:buNone/>
            </a:pPr>
            <a:r>
              <a:rPr lang="en-US" sz="2400" dirty="0" smtClean="0"/>
              <a:t>will find a dress code key.  This key tells </a:t>
            </a:r>
          </a:p>
          <a:p>
            <a:pPr>
              <a:buNone/>
            </a:pPr>
            <a:r>
              <a:rPr lang="en-US" sz="2400" dirty="0" smtClean="0"/>
              <a:t>you what level of dress is most</a:t>
            </a:r>
          </a:p>
          <a:p>
            <a:pPr>
              <a:buNone/>
            </a:pPr>
            <a:r>
              <a:rPr lang="en-US" sz="2400" dirty="0" smtClean="0"/>
              <a:t>appropriate for its corresponding event.</a:t>
            </a:r>
          </a:p>
          <a:p>
            <a:pPr>
              <a:buNone/>
            </a:pPr>
            <a:endParaRPr lang="en-US" sz="1050" i="1" dirty="0" smtClean="0"/>
          </a:p>
          <a:p>
            <a:pPr>
              <a:buNone/>
            </a:pPr>
            <a:endParaRPr lang="en-US" sz="600" i="1" dirty="0" smtClean="0"/>
          </a:p>
          <a:p>
            <a:pPr>
              <a:buNone/>
            </a:pPr>
            <a:r>
              <a:rPr lang="en-US" sz="2400" i="1" dirty="0" smtClean="0"/>
              <a:t>Casual (c)</a:t>
            </a:r>
          </a:p>
          <a:p>
            <a:pPr>
              <a:buNone/>
            </a:pPr>
            <a:r>
              <a:rPr lang="en-US" sz="1800" dirty="0" smtClean="0"/>
              <a:t>Clothes you would normally wear. Jeans, tennis </a:t>
            </a:r>
          </a:p>
          <a:p>
            <a:pPr>
              <a:buNone/>
            </a:pPr>
            <a:r>
              <a:rPr lang="en-US" sz="1800" dirty="0" smtClean="0"/>
              <a:t>shoes, t-shirt etc.</a:t>
            </a:r>
          </a:p>
          <a:p>
            <a:pPr>
              <a:buNone/>
            </a:pPr>
            <a:r>
              <a:rPr lang="en-US" sz="2400" i="1" dirty="0" smtClean="0"/>
              <a:t>Very casual (</a:t>
            </a:r>
            <a:r>
              <a:rPr lang="en-US" sz="2400" i="1" dirty="0" err="1" smtClean="0"/>
              <a:t>vc</a:t>
            </a:r>
            <a:r>
              <a:rPr lang="en-US" sz="2400" i="1" dirty="0" smtClean="0"/>
              <a:t>)</a:t>
            </a:r>
          </a:p>
          <a:p>
            <a:pPr>
              <a:buNone/>
            </a:pPr>
            <a:r>
              <a:rPr lang="en-US" sz="1800" dirty="0" smtClean="0"/>
              <a:t>Clothes you wouldn’t mind getting wet or dirty</a:t>
            </a:r>
          </a:p>
        </p:txBody>
      </p:sp>
      <p:pic>
        <p:nvPicPr>
          <p:cNvPr id="4099" name="Picture 3" descr="F:\CENTER\EDUC.OPS\CWF\2012\Pictures\2012-07-09 16.03.04.jpg"/>
          <p:cNvPicPr>
            <a:picLocks noChangeAspect="1" noChangeArrowheads="1"/>
          </p:cNvPicPr>
          <p:nvPr/>
        </p:nvPicPr>
        <p:blipFill>
          <a:blip r:embed="rId5" cstate="print"/>
          <a:srcRect l="7216" r="12371"/>
          <a:stretch>
            <a:fillRect/>
          </a:stretch>
        </p:blipFill>
        <p:spPr bwMode="auto">
          <a:xfrm>
            <a:off x="6705600" y="1447800"/>
            <a:ext cx="2205871" cy="2133600"/>
          </a:xfrm>
          <a:prstGeom prst="teardrop">
            <a:avLst/>
          </a:prstGeom>
          <a:noFill/>
        </p:spPr>
      </p:pic>
      <p:cxnSp>
        <p:nvCxnSpPr>
          <p:cNvPr id="10" name="Straight Connector 9"/>
          <p:cNvCxnSpPr/>
          <p:nvPr/>
        </p:nvCxnSpPr>
        <p:spPr>
          <a:xfrm flipH="1">
            <a:off x="0" y="1066800"/>
            <a:ext cx="1143000" cy="0"/>
          </a:xfrm>
          <a:prstGeom prst="line">
            <a:avLst/>
          </a:prstGeom>
          <a:ln w="28575">
            <a:solidFill>
              <a:srgbClr val="00A65E"/>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0"/>
            <a:ext cx="9144000" cy="1068600"/>
            <a:chOff x="0" y="0"/>
            <a:chExt cx="9144000" cy="1068600"/>
          </a:xfrm>
        </p:grpSpPr>
        <p:sp>
          <p:nvSpPr>
            <p:cNvPr id="7" name="Rectangle 6"/>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95600" y="0"/>
              <a:ext cx="6248400" cy="10668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wf-logo-grey-square-white-clover-Gbknd.png"/>
            <p:cNvPicPr>
              <a:picLocks noChangeAspect="1"/>
            </p:cNvPicPr>
            <p:nvPr/>
          </p:nvPicPr>
          <p:blipFill>
            <a:blip r:embed="rId4" cstate="print"/>
            <a:stretch>
              <a:fillRect/>
            </a:stretch>
          </p:blipFill>
          <p:spPr>
            <a:xfrm>
              <a:off x="0" y="0"/>
              <a:ext cx="1043940" cy="1068600"/>
            </a:xfrm>
            <a:prstGeom prst="rect">
              <a:avLst/>
            </a:prstGeom>
          </p:spPr>
        </p:pic>
      </p:grpSp>
      <p:sp>
        <p:nvSpPr>
          <p:cNvPr id="2" name="Content Placeholder 1"/>
          <p:cNvSpPr>
            <a:spLocks noGrp="1"/>
          </p:cNvSpPr>
          <p:nvPr>
            <p:ph idx="1"/>
          </p:nvPr>
        </p:nvSpPr>
        <p:spPr>
          <a:xfrm>
            <a:off x="228600" y="914400"/>
            <a:ext cx="6781800" cy="5257800"/>
          </a:xfrm>
        </p:spPr>
        <p:txBody>
          <a:bodyPr>
            <a:normAutofit fontScale="92500" lnSpcReduction="20000"/>
          </a:bodyPr>
          <a:lstStyle/>
          <a:p>
            <a:pPr>
              <a:buNone/>
            </a:pPr>
            <a:endParaRPr lang="en-US" sz="2600" i="1" dirty="0" smtClean="0"/>
          </a:p>
          <a:p>
            <a:pPr>
              <a:buNone/>
            </a:pPr>
            <a:r>
              <a:rPr lang="en-US" sz="2600" i="1" dirty="0" smtClean="0"/>
              <a:t>Business casual (</a:t>
            </a:r>
            <a:r>
              <a:rPr lang="en-US" sz="2600" i="1" dirty="0" err="1" smtClean="0"/>
              <a:t>bc</a:t>
            </a:r>
            <a:r>
              <a:rPr lang="en-US" sz="2600" i="1" dirty="0" smtClean="0"/>
              <a:t>)</a:t>
            </a:r>
          </a:p>
          <a:p>
            <a:pPr>
              <a:buNone/>
            </a:pPr>
            <a:r>
              <a:rPr lang="en-US" sz="1900" dirty="0" smtClean="0"/>
              <a:t> Clothes you would wear in a business/office setting; </a:t>
            </a:r>
          </a:p>
          <a:p>
            <a:pPr>
              <a:buNone/>
            </a:pPr>
            <a:r>
              <a:rPr lang="en-US" sz="1900" dirty="0" smtClean="0"/>
              <a:t> dress slacks and collard shirt for men, same for ladies as </a:t>
            </a:r>
          </a:p>
          <a:p>
            <a:pPr>
              <a:buNone/>
            </a:pPr>
            <a:r>
              <a:rPr lang="en-US" sz="1900" dirty="0" smtClean="0"/>
              <a:t> well as skirts, blouses, etc. </a:t>
            </a:r>
          </a:p>
          <a:p>
            <a:pPr>
              <a:buNone/>
            </a:pPr>
            <a:endParaRPr lang="en-US" sz="1200" i="1" dirty="0" smtClean="0"/>
          </a:p>
          <a:p>
            <a:pPr>
              <a:buNone/>
            </a:pPr>
            <a:r>
              <a:rPr lang="en-US" sz="2600" i="1" dirty="0" smtClean="0"/>
              <a:t>Dress(d)</a:t>
            </a:r>
          </a:p>
          <a:p>
            <a:pPr>
              <a:buNone/>
            </a:pPr>
            <a:r>
              <a:rPr lang="en-US" sz="1900" dirty="0" smtClean="0"/>
              <a:t>Clothes you would wear to a nice restaurant or special </a:t>
            </a:r>
          </a:p>
          <a:p>
            <a:pPr>
              <a:buNone/>
            </a:pPr>
            <a:r>
              <a:rPr lang="en-US" sz="1900" dirty="0" smtClean="0"/>
              <a:t>occasion.  Very similar to business casual.</a:t>
            </a:r>
          </a:p>
          <a:p>
            <a:pPr>
              <a:buNone/>
            </a:pPr>
            <a:endParaRPr lang="en-US" sz="1100" i="1" dirty="0" smtClean="0"/>
          </a:p>
          <a:p>
            <a:pPr>
              <a:buNone/>
            </a:pPr>
            <a:r>
              <a:rPr lang="en-US" sz="2600" i="1" dirty="0" smtClean="0"/>
              <a:t>CWF</a:t>
            </a:r>
          </a:p>
          <a:p>
            <a:pPr>
              <a:buNone/>
            </a:pPr>
            <a:r>
              <a:rPr lang="en-US" sz="1900" dirty="0" smtClean="0"/>
              <a:t>Your green CWF polo and khaki pants (worn on Capitol </a:t>
            </a:r>
          </a:p>
          <a:p>
            <a:pPr>
              <a:buNone/>
            </a:pPr>
            <a:r>
              <a:rPr lang="en-US" sz="1900" dirty="0" smtClean="0"/>
              <a:t>Hill day).</a:t>
            </a:r>
          </a:p>
          <a:p>
            <a:pPr>
              <a:buNone/>
            </a:pPr>
            <a:endParaRPr lang="en-US" sz="2000" dirty="0" smtClean="0"/>
          </a:p>
          <a:p>
            <a:pPr>
              <a:buNone/>
            </a:pPr>
            <a:r>
              <a:rPr lang="en-US" sz="1600" dirty="0" smtClean="0">
                <a:solidFill>
                  <a:srgbClr val="0A804E"/>
                </a:solidFill>
              </a:rPr>
              <a:t>*ladies are asked to wear tops that cover their shoulders during the </a:t>
            </a:r>
          </a:p>
          <a:p>
            <a:pPr>
              <a:buNone/>
            </a:pPr>
            <a:r>
              <a:rPr lang="en-US" sz="1600" dirty="0" smtClean="0">
                <a:solidFill>
                  <a:srgbClr val="0A804E"/>
                </a:solidFill>
              </a:rPr>
              <a:t>  visit to the </a:t>
            </a:r>
          </a:p>
          <a:p>
            <a:pPr>
              <a:buNone/>
            </a:pPr>
            <a:r>
              <a:rPr lang="en-US" sz="1600" dirty="0" smtClean="0">
                <a:solidFill>
                  <a:srgbClr val="0A804E"/>
                </a:solidFill>
              </a:rPr>
              <a:t> National Cathedral</a:t>
            </a:r>
          </a:p>
          <a:p>
            <a:pPr>
              <a:buNone/>
            </a:pPr>
            <a:r>
              <a:rPr lang="en-US" sz="1600" dirty="0" smtClean="0">
                <a:solidFill>
                  <a:srgbClr val="0A804E"/>
                </a:solidFill>
              </a:rPr>
              <a:t>*CWF involves a lot of walking, make sure you bring comfortable </a:t>
            </a:r>
          </a:p>
          <a:p>
            <a:pPr>
              <a:buNone/>
            </a:pPr>
            <a:r>
              <a:rPr lang="en-US" sz="1600" dirty="0" smtClean="0">
                <a:solidFill>
                  <a:srgbClr val="0A804E"/>
                </a:solidFill>
              </a:rPr>
              <a:t>  shoes</a:t>
            </a:r>
          </a:p>
        </p:txBody>
      </p:sp>
      <p:pic>
        <p:nvPicPr>
          <p:cNvPr id="6" name="Picture 5" descr="drcd.jpg"/>
          <p:cNvPicPr>
            <a:picLocks noChangeAspect="1"/>
          </p:cNvPicPr>
          <p:nvPr/>
        </p:nvPicPr>
        <p:blipFill>
          <a:blip r:embed="rId5" cstate="print"/>
          <a:stretch>
            <a:fillRect/>
          </a:stretch>
        </p:blipFill>
        <p:spPr>
          <a:xfrm rot="10800000">
            <a:off x="5943600" y="3886200"/>
            <a:ext cx="2791968" cy="2602992"/>
          </a:xfrm>
          <a:prstGeom prst="teardrop">
            <a:avLst/>
          </a:prstGeom>
        </p:spPr>
      </p:pic>
      <p:cxnSp>
        <p:nvCxnSpPr>
          <p:cNvPr id="11" name="Straight Connector 10"/>
          <p:cNvCxnSpPr/>
          <p:nvPr/>
        </p:nvCxnSpPr>
        <p:spPr>
          <a:xfrm flipH="1">
            <a:off x="0" y="1066800"/>
            <a:ext cx="1143000" cy="0"/>
          </a:xfrm>
          <a:prstGeom prst="line">
            <a:avLst/>
          </a:prstGeom>
          <a:ln w="28575">
            <a:solidFill>
              <a:srgbClr val="00A65E"/>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0" y="0"/>
            <a:ext cx="9144000" cy="1068600"/>
            <a:chOff x="0" y="0"/>
            <a:chExt cx="9144000" cy="1068600"/>
          </a:xfrm>
        </p:grpSpPr>
        <p:sp>
          <p:nvSpPr>
            <p:cNvPr id="10" name="Rectangle 9"/>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95600" y="0"/>
              <a:ext cx="6248400" cy="10668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wf-logo-grey-square-white-clover-Gbknd.png"/>
            <p:cNvPicPr>
              <a:picLocks noChangeAspect="1"/>
            </p:cNvPicPr>
            <p:nvPr/>
          </p:nvPicPr>
          <p:blipFill>
            <a:blip r:embed="rId4" cstate="print"/>
            <a:stretch>
              <a:fillRect/>
            </a:stretch>
          </p:blipFill>
          <p:spPr>
            <a:xfrm>
              <a:off x="0" y="0"/>
              <a:ext cx="1043940" cy="1068600"/>
            </a:xfrm>
            <a:prstGeom prst="rect">
              <a:avLst/>
            </a:prstGeom>
          </p:spPr>
        </p:pic>
      </p:grpSp>
      <p:sp>
        <p:nvSpPr>
          <p:cNvPr id="4" name="Title 3"/>
          <p:cNvSpPr>
            <a:spLocks noGrp="1"/>
          </p:cNvSpPr>
          <p:nvPr>
            <p:ph type="title"/>
          </p:nvPr>
        </p:nvSpPr>
        <p:spPr>
          <a:xfrm>
            <a:off x="990600" y="228600"/>
            <a:ext cx="8153400" cy="773678"/>
          </a:xfrm>
        </p:spPr>
        <p:txBody>
          <a:bodyPr>
            <a:noAutofit/>
          </a:bodyPr>
          <a:lstStyle/>
          <a:p>
            <a:r>
              <a:rPr lang="en-US" sz="2800" dirty="0" smtClean="0">
                <a:solidFill>
                  <a:schemeClr val="bg1"/>
                </a:solidFill>
              </a:rPr>
              <a:t>   </a:t>
            </a:r>
            <a:r>
              <a:rPr lang="en-US" sz="3200" dirty="0" smtClean="0">
                <a:solidFill>
                  <a:schemeClr val="bg1"/>
                </a:solidFill>
              </a:rPr>
              <a:t>Plans of Action </a:t>
            </a:r>
            <a:endParaRPr lang="en-US" sz="3200" dirty="0">
              <a:solidFill>
                <a:schemeClr val="bg1"/>
              </a:solidFill>
            </a:endParaRPr>
          </a:p>
        </p:txBody>
      </p:sp>
      <p:cxnSp>
        <p:nvCxnSpPr>
          <p:cNvPr id="14" name="Straight Connector 13"/>
          <p:cNvCxnSpPr/>
          <p:nvPr/>
        </p:nvCxnSpPr>
        <p:spPr>
          <a:xfrm flipH="1">
            <a:off x="0" y="1066800"/>
            <a:ext cx="1143000" cy="0"/>
          </a:xfrm>
          <a:prstGeom prst="line">
            <a:avLst/>
          </a:prstGeom>
          <a:ln w="28575">
            <a:solidFill>
              <a:srgbClr val="00A65E"/>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61494" y="1371600"/>
            <a:ext cx="7801506" cy="3693319"/>
          </a:xfrm>
          <a:prstGeom prst="rect">
            <a:avLst/>
          </a:prstGeom>
          <a:noFill/>
        </p:spPr>
        <p:txBody>
          <a:bodyPr wrap="square" rtlCol="0">
            <a:spAutoFit/>
          </a:bodyPr>
          <a:lstStyle/>
          <a:p>
            <a:pPr marL="285750" indent="-285750">
              <a:buFont typeface="Arial" panose="020B0604020202020204" pitchFamily="34" charset="0"/>
              <a:buChar char="•"/>
            </a:pPr>
            <a:r>
              <a:rPr lang="en-US" sz="2400" dirty="0"/>
              <a:t>Each county to complete a minimum of  one Service Learning </a:t>
            </a:r>
            <a:r>
              <a:rPr lang="en-US" sz="2400" dirty="0" smtClean="0"/>
              <a:t>Project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Each county will need to submit Service Learning Proposal for pre-approval no later than June 15, 2016</a:t>
            </a:r>
          </a:p>
          <a:p>
            <a:endParaRPr lang="en-US" sz="2400" dirty="0" smtClean="0"/>
          </a:p>
          <a:p>
            <a:pPr marL="285750" indent="-285750">
              <a:buFont typeface="Arial" panose="020B0604020202020204" pitchFamily="34" charset="0"/>
              <a:buChar char="•"/>
            </a:pPr>
            <a:r>
              <a:rPr lang="en-US" sz="2400" dirty="0" smtClean="0"/>
              <a:t>Have until December </a:t>
            </a:r>
            <a:r>
              <a:rPr lang="en-US" sz="2400" smtClean="0"/>
              <a:t>31, 2016 </a:t>
            </a:r>
            <a:r>
              <a:rPr lang="en-US" sz="2400" dirty="0" smtClean="0"/>
              <a:t>to complete the project </a:t>
            </a:r>
          </a:p>
          <a:p>
            <a:r>
              <a:rPr lang="en-US" sz="2400" dirty="0"/>
              <a:t>	</a:t>
            </a:r>
            <a:endParaRPr lang="en-US" sz="2800" dirty="0"/>
          </a:p>
          <a:p>
            <a:pPr marL="285750" indent="-285750">
              <a:buFont typeface="Arial" panose="020B0604020202020204" pitchFamily="34" charset="0"/>
              <a:buChar char="•"/>
            </a:pPr>
            <a:r>
              <a:rPr lang="en-US" sz="2400" dirty="0" smtClean="0"/>
              <a:t>Complete a 4-H Delivers story </a:t>
            </a:r>
          </a:p>
          <a:p>
            <a:endParaRPr lang="en-US" dirty="0"/>
          </a:p>
        </p:txBody>
      </p:sp>
    </p:spTree>
    <p:custDataLst>
      <p:tags r:id="rId1"/>
    </p:custDataLst>
    <p:extLst>
      <p:ext uri="{BB962C8B-B14F-4D97-AF65-F5344CB8AC3E}">
        <p14:creationId xmlns:p14="http://schemas.microsoft.com/office/powerpoint/2010/main" val="40676652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1934"/>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143000" y="0"/>
            <a:ext cx="8001000" cy="1002278"/>
          </a:xfrm>
        </p:spPr>
        <p:txBody>
          <a:bodyPr>
            <a:noAutofit/>
          </a:bodyPr>
          <a:lstStyle/>
          <a:p>
            <a:r>
              <a:rPr lang="en-US" sz="2800" dirty="0" smtClean="0">
                <a:solidFill>
                  <a:schemeClr val="bg1"/>
                </a:solidFill>
              </a:rPr>
              <a:t>   </a:t>
            </a:r>
            <a:endParaRPr lang="en-US" sz="2800" dirty="0">
              <a:solidFill>
                <a:schemeClr val="bg1"/>
              </a:solidFill>
            </a:endParaRPr>
          </a:p>
        </p:txBody>
      </p:sp>
      <p:cxnSp>
        <p:nvCxnSpPr>
          <p:cNvPr id="14" name="Straight Connector 13"/>
          <p:cNvCxnSpPr/>
          <p:nvPr/>
        </p:nvCxnSpPr>
        <p:spPr>
          <a:xfrm flipH="1">
            <a:off x="0" y="1066800"/>
            <a:ext cx="1143000" cy="0"/>
          </a:xfrm>
          <a:prstGeom prst="line">
            <a:avLst/>
          </a:prstGeom>
          <a:ln w="28575">
            <a:solidFill>
              <a:srgbClr val="00A65E"/>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0" y="-21934"/>
            <a:ext cx="7248618" cy="1090534"/>
            <a:chOff x="0" y="-21934"/>
            <a:chExt cx="7248618" cy="1090534"/>
          </a:xfrm>
        </p:grpSpPr>
        <p:sp>
          <p:nvSpPr>
            <p:cNvPr id="16" name="Rectangle 15"/>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00218" y="-21934"/>
              <a:ext cx="6248400" cy="10668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mj-lt"/>
              </a:endParaRPr>
            </a:p>
          </p:txBody>
        </p:sp>
        <p:pic>
          <p:nvPicPr>
            <p:cNvPr id="18" name="Picture 17" descr="cwf-logo-grey-square-white-clover-Gbknd.png"/>
            <p:cNvPicPr>
              <a:picLocks noChangeAspect="1"/>
            </p:cNvPicPr>
            <p:nvPr/>
          </p:nvPicPr>
          <p:blipFill>
            <a:blip r:embed="rId4" cstate="print"/>
            <a:stretch>
              <a:fillRect/>
            </a:stretch>
          </p:blipFill>
          <p:spPr>
            <a:xfrm>
              <a:off x="0" y="0"/>
              <a:ext cx="1043940" cy="1068600"/>
            </a:xfrm>
            <a:prstGeom prst="rect">
              <a:avLst/>
            </a:prstGeom>
          </p:spPr>
        </p:pic>
      </p:grpSp>
      <p:sp>
        <p:nvSpPr>
          <p:cNvPr id="3" name="Rectangle 2"/>
          <p:cNvSpPr/>
          <p:nvPr/>
        </p:nvSpPr>
        <p:spPr>
          <a:xfrm>
            <a:off x="2286000" y="3105835"/>
            <a:ext cx="4572000" cy="369332"/>
          </a:xfrm>
          <a:prstGeom prst="rect">
            <a:avLst/>
          </a:prstGeom>
        </p:spPr>
        <p:txBody>
          <a:bodyPr>
            <a:spAutoFit/>
          </a:bodyPr>
          <a:lstStyle/>
          <a:p>
            <a:endParaRPr lang="en-US" dirty="0"/>
          </a:p>
        </p:txBody>
      </p:sp>
      <p:sp>
        <p:nvSpPr>
          <p:cNvPr id="5" name="Rectangle 4"/>
          <p:cNvSpPr/>
          <p:nvPr/>
        </p:nvSpPr>
        <p:spPr>
          <a:xfrm>
            <a:off x="1143000" y="226400"/>
            <a:ext cx="7162800" cy="954107"/>
          </a:xfrm>
          <a:prstGeom prst="rect">
            <a:avLst/>
          </a:prstGeom>
        </p:spPr>
        <p:txBody>
          <a:bodyPr wrap="square">
            <a:spAutoFit/>
          </a:bodyPr>
          <a:lstStyle/>
          <a:p>
            <a:r>
              <a:rPr lang="en-US" sz="2800" dirty="0">
                <a:solidFill>
                  <a:schemeClr val="bg1"/>
                </a:solidFill>
                <a:latin typeface="+mj-lt"/>
              </a:rPr>
              <a:t>Capitol Hill Day and Congressional </a:t>
            </a:r>
            <a:r>
              <a:rPr lang="en-US" sz="2800" dirty="0" smtClean="0">
                <a:solidFill>
                  <a:schemeClr val="bg1"/>
                </a:solidFill>
                <a:latin typeface="+mj-lt"/>
              </a:rPr>
              <a:t>Appointments  :Wednesday June 28, 2017</a:t>
            </a:r>
            <a:endParaRPr lang="en-US" sz="2800" dirty="0">
              <a:solidFill>
                <a:schemeClr val="bg1"/>
              </a:solidFill>
              <a:latin typeface="+mj-lt"/>
            </a:endParaRPr>
          </a:p>
        </p:txBody>
      </p:sp>
      <p:sp>
        <p:nvSpPr>
          <p:cNvPr id="6" name="TextBox 5"/>
          <p:cNvSpPr txBox="1"/>
          <p:nvPr/>
        </p:nvSpPr>
        <p:spPr>
          <a:xfrm>
            <a:off x="228600" y="1752600"/>
            <a:ext cx="8763000"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Meeting with Senators, Representatives, and Legislative Staff</a:t>
            </a:r>
            <a:r>
              <a:rPr lang="en-US" sz="2800" dirty="0" smtClean="0"/>
              <a:t>.</a:t>
            </a:r>
          </a:p>
          <a:p>
            <a:endParaRPr lang="en-US" sz="2800" dirty="0"/>
          </a:p>
          <a:p>
            <a:pPr marL="457200" indent="-457200">
              <a:buFont typeface="Arial" panose="020B0604020202020204" pitchFamily="34" charset="0"/>
              <a:buChar char="•"/>
            </a:pPr>
            <a:r>
              <a:rPr lang="en-US" sz="2800" dirty="0"/>
              <a:t>Attend congressional committee hearings and visiting the Senate or House </a:t>
            </a:r>
            <a:r>
              <a:rPr lang="en-US" sz="2800" dirty="0" smtClean="0"/>
              <a:t>Galleries</a:t>
            </a:r>
          </a:p>
          <a:p>
            <a:endParaRPr lang="en-US" sz="2800" dirty="0"/>
          </a:p>
          <a:p>
            <a:pPr marL="457200" indent="-457200">
              <a:buFont typeface="Arial" panose="020B0604020202020204" pitchFamily="34" charset="0"/>
              <a:buChar char="•"/>
            </a:pPr>
            <a:r>
              <a:rPr lang="en-US" sz="2800" dirty="0"/>
              <a:t>Tour </a:t>
            </a:r>
            <a:r>
              <a:rPr lang="en-US" sz="2800" dirty="0" smtClean="0"/>
              <a:t>Capitol</a:t>
            </a:r>
          </a:p>
          <a:p>
            <a:endParaRPr lang="en-US" sz="2800" dirty="0"/>
          </a:p>
          <a:p>
            <a:pPr marL="457200" indent="-457200">
              <a:buFont typeface="Arial" panose="020B0604020202020204" pitchFamily="34" charset="0"/>
              <a:buChar char="•"/>
            </a:pPr>
            <a:r>
              <a:rPr lang="en-US" sz="2800" dirty="0"/>
              <a:t>Visiting other government sites in the area</a:t>
            </a:r>
          </a:p>
        </p:txBody>
      </p:sp>
    </p:spTree>
    <p:custDataLst>
      <p:tags r:id="rId1"/>
    </p:custDataLst>
    <p:extLst>
      <p:ext uri="{BB962C8B-B14F-4D97-AF65-F5344CB8AC3E}">
        <p14:creationId xmlns:p14="http://schemas.microsoft.com/office/powerpoint/2010/main" val="17911301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1934"/>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143000" y="0"/>
            <a:ext cx="8001000" cy="1002278"/>
          </a:xfrm>
        </p:spPr>
        <p:txBody>
          <a:bodyPr>
            <a:noAutofit/>
          </a:bodyPr>
          <a:lstStyle/>
          <a:p>
            <a:r>
              <a:rPr lang="en-US" sz="2800" dirty="0" smtClean="0">
                <a:solidFill>
                  <a:schemeClr val="bg1"/>
                </a:solidFill>
              </a:rPr>
              <a:t>   </a:t>
            </a:r>
            <a:endParaRPr lang="en-US" sz="2800" dirty="0">
              <a:solidFill>
                <a:schemeClr val="bg1"/>
              </a:solidFill>
            </a:endParaRPr>
          </a:p>
        </p:txBody>
      </p:sp>
      <p:cxnSp>
        <p:nvCxnSpPr>
          <p:cNvPr id="14" name="Straight Connector 13"/>
          <p:cNvCxnSpPr/>
          <p:nvPr/>
        </p:nvCxnSpPr>
        <p:spPr>
          <a:xfrm flipH="1">
            <a:off x="0" y="1066800"/>
            <a:ext cx="1143000" cy="0"/>
          </a:xfrm>
          <a:prstGeom prst="line">
            <a:avLst/>
          </a:prstGeom>
          <a:ln w="28575">
            <a:solidFill>
              <a:srgbClr val="00A65E"/>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11461" y="1905000"/>
            <a:ext cx="6400800"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Multiple Tours Available</a:t>
            </a:r>
          </a:p>
          <a:p>
            <a:pPr marL="285750" indent="-285750">
              <a:buFont typeface="Arial" panose="020B0604020202020204" pitchFamily="34" charset="0"/>
              <a:buChar char="•"/>
            </a:pPr>
            <a:r>
              <a:rPr lang="en-US" sz="2800" dirty="0" smtClean="0"/>
              <a:t>Will be touring the Holocaust Museum as a group</a:t>
            </a:r>
          </a:p>
          <a:p>
            <a:pPr marL="742950" lvl="1" indent="-285750">
              <a:buFont typeface="Arial" panose="020B0604020202020204" pitchFamily="34" charset="0"/>
              <a:buChar char="•"/>
            </a:pPr>
            <a:r>
              <a:rPr lang="en-US" sz="2800" dirty="0" smtClean="0"/>
              <a:t>Smithsonian Museums etc.  </a:t>
            </a:r>
          </a:p>
          <a:p>
            <a:pPr lvl="1"/>
            <a:endParaRPr lang="en-US" sz="2800" dirty="0"/>
          </a:p>
          <a:p>
            <a:pPr marL="285750" indent="-285750">
              <a:buFont typeface="Arial" panose="020B0604020202020204" pitchFamily="34" charset="0"/>
              <a:buChar char="•"/>
            </a:pPr>
            <a:r>
              <a:rPr lang="en-US" sz="2800" dirty="0" smtClean="0"/>
              <a:t>Will use the Metro and bus systems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Arrival back to National Conference Center by 5:30PM</a:t>
            </a:r>
          </a:p>
          <a:p>
            <a:pPr marL="285750" indent="-285750">
              <a:buFont typeface="Arial" panose="020B0604020202020204" pitchFamily="34" charset="0"/>
              <a:buChar char="•"/>
            </a:pPr>
            <a:endParaRPr lang="en-US" sz="2800" dirty="0"/>
          </a:p>
        </p:txBody>
      </p:sp>
      <p:grpSp>
        <p:nvGrpSpPr>
          <p:cNvPr id="15" name="Group 14"/>
          <p:cNvGrpSpPr/>
          <p:nvPr/>
        </p:nvGrpSpPr>
        <p:grpSpPr>
          <a:xfrm>
            <a:off x="0" y="-21934"/>
            <a:ext cx="7292340" cy="1090534"/>
            <a:chOff x="0" y="-21934"/>
            <a:chExt cx="7292340" cy="1090534"/>
          </a:xfrm>
        </p:grpSpPr>
        <p:sp>
          <p:nvSpPr>
            <p:cNvPr id="16" name="Rectangle 15"/>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43940" y="-21934"/>
              <a:ext cx="6248400" cy="10668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mj-lt"/>
                </a:rPr>
                <a:t>Delegation Day </a:t>
              </a:r>
              <a:endParaRPr lang="en-US" sz="2800" dirty="0">
                <a:latin typeface="+mj-lt"/>
              </a:endParaRPr>
            </a:p>
          </p:txBody>
        </p:sp>
        <p:pic>
          <p:nvPicPr>
            <p:cNvPr id="18" name="Picture 17" descr="cwf-logo-grey-square-white-clover-Gbknd.png"/>
            <p:cNvPicPr>
              <a:picLocks noChangeAspect="1"/>
            </p:cNvPicPr>
            <p:nvPr/>
          </p:nvPicPr>
          <p:blipFill>
            <a:blip r:embed="rId4" cstate="print"/>
            <a:stretch>
              <a:fillRect/>
            </a:stretch>
          </p:blipFill>
          <p:spPr>
            <a:xfrm>
              <a:off x="0" y="0"/>
              <a:ext cx="1043940" cy="1068600"/>
            </a:xfrm>
            <a:prstGeom prst="rect">
              <a:avLst/>
            </a:prstGeom>
          </p:spPr>
        </p:pic>
      </p:grpSp>
    </p:spTree>
    <p:custDataLst>
      <p:tags r:id="rId1"/>
    </p:custDataLst>
    <p:extLst>
      <p:ext uri="{BB962C8B-B14F-4D97-AF65-F5344CB8AC3E}">
        <p14:creationId xmlns:p14="http://schemas.microsoft.com/office/powerpoint/2010/main" val="11930895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1934"/>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143000" y="0"/>
            <a:ext cx="8001000" cy="1002278"/>
          </a:xfrm>
        </p:spPr>
        <p:txBody>
          <a:bodyPr>
            <a:noAutofit/>
          </a:bodyPr>
          <a:lstStyle/>
          <a:p>
            <a:r>
              <a:rPr lang="en-US" sz="2800" dirty="0" smtClean="0">
                <a:solidFill>
                  <a:schemeClr val="bg1"/>
                </a:solidFill>
              </a:rPr>
              <a:t>   </a:t>
            </a:r>
            <a:endParaRPr lang="en-US" sz="2800" dirty="0">
              <a:solidFill>
                <a:schemeClr val="bg1"/>
              </a:solidFill>
            </a:endParaRPr>
          </a:p>
        </p:txBody>
      </p:sp>
      <p:cxnSp>
        <p:nvCxnSpPr>
          <p:cNvPr id="14" name="Straight Connector 13"/>
          <p:cNvCxnSpPr/>
          <p:nvPr/>
        </p:nvCxnSpPr>
        <p:spPr>
          <a:xfrm flipH="1">
            <a:off x="0" y="1066800"/>
            <a:ext cx="1143000" cy="0"/>
          </a:xfrm>
          <a:prstGeom prst="line">
            <a:avLst/>
          </a:prstGeom>
          <a:ln w="28575">
            <a:solidFill>
              <a:srgbClr val="00A65E"/>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11461" y="1905000"/>
            <a:ext cx="640080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Chaperone Packet will be emailed to each chaperone by </a:t>
            </a:r>
            <a:r>
              <a:rPr lang="en-US" sz="2800" dirty="0" smtClean="0"/>
              <a:t>June 5</a:t>
            </a:r>
            <a:r>
              <a:rPr lang="en-US" sz="2800" dirty="0" smtClean="0"/>
              <a:t> </a:t>
            </a:r>
            <a:endParaRPr lang="en-US" sz="2800" dirty="0"/>
          </a:p>
          <a:p>
            <a:pPr marL="285750" indent="-285750">
              <a:buFont typeface="Arial" panose="020B0604020202020204" pitchFamily="34" charset="0"/>
              <a:buChar char="•"/>
            </a:pPr>
            <a:r>
              <a:rPr lang="en-US" sz="2800" dirty="0" smtClean="0"/>
              <a:t>Each delegate will be emailed a travel packet by </a:t>
            </a:r>
            <a:r>
              <a:rPr lang="en-US" sz="2800" dirty="0" smtClean="0"/>
              <a:t>June 5</a:t>
            </a:r>
            <a:r>
              <a:rPr lang="en-US" sz="2800" baseline="30000" dirty="0" smtClean="0"/>
              <a:t>th</a:t>
            </a:r>
            <a:r>
              <a:rPr lang="en-US" sz="2800" dirty="0" smtClean="0"/>
              <a:t> provided </a:t>
            </a:r>
            <a:r>
              <a:rPr lang="en-US" sz="2800" dirty="0" smtClean="0"/>
              <a:t>all </a:t>
            </a:r>
            <a:r>
              <a:rPr lang="en-US" sz="2800" dirty="0" smtClean="0"/>
              <a:t>forms and money </a:t>
            </a:r>
            <a:r>
              <a:rPr lang="en-US" sz="2800" dirty="0" smtClean="0"/>
              <a:t>have been received.</a:t>
            </a:r>
          </a:p>
          <a:p>
            <a:pPr marL="285750" indent="-285750">
              <a:buFont typeface="Arial" panose="020B0604020202020204" pitchFamily="34" charset="0"/>
              <a:buChar char="•"/>
            </a:pPr>
            <a:r>
              <a:rPr lang="en-US" sz="2800" dirty="0" smtClean="0"/>
              <a:t>Chaperone Orientation Webinar </a:t>
            </a:r>
            <a:r>
              <a:rPr lang="en-US" sz="2800" dirty="0" smtClean="0"/>
              <a:t>TBD</a:t>
            </a:r>
            <a:endParaRPr lang="en-US" sz="2800" dirty="0" smtClean="0"/>
          </a:p>
          <a:p>
            <a:pPr marL="285750" indent="-285750">
              <a:buFont typeface="Arial" panose="020B0604020202020204" pitchFamily="34" charset="0"/>
              <a:buChar char="•"/>
            </a:pPr>
            <a:endParaRPr lang="en-US" sz="2800" dirty="0"/>
          </a:p>
        </p:txBody>
      </p:sp>
      <p:grpSp>
        <p:nvGrpSpPr>
          <p:cNvPr id="15" name="Group 14"/>
          <p:cNvGrpSpPr/>
          <p:nvPr/>
        </p:nvGrpSpPr>
        <p:grpSpPr>
          <a:xfrm>
            <a:off x="0" y="-21934"/>
            <a:ext cx="7292340" cy="1090534"/>
            <a:chOff x="0" y="-21934"/>
            <a:chExt cx="7292340" cy="1090534"/>
          </a:xfrm>
        </p:grpSpPr>
        <p:sp>
          <p:nvSpPr>
            <p:cNvPr id="16" name="Rectangle 15"/>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43940" y="-21934"/>
              <a:ext cx="6248400" cy="10668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mj-lt"/>
                </a:rPr>
                <a:t>Information Specific to California</a:t>
              </a:r>
            </a:p>
            <a:p>
              <a:pPr algn="ctr"/>
              <a:endParaRPr lang="en-US" sz="2800" dirty="0">
                <a:latin typeface="+mj-lt"/>
              </a:endParaRPr>
            </a:p>
          </p:txBody>
        </p:sp>
        <p:pic>
          <p:nvPicPr>
            <p:cNvPr id="18" name="Picture 17" descr="cwf-logo-grey-square-white-clover-Gbknd.png"/>
            <p:cNvPicPr>
              <a:picLocks noChangeAspect="1"/>
            </p:cNvPicPr>
            <p:nvPr/>
          </p:nvPicPr>
          <p:blipFill>
            <a:blip r:embed="rId4" cstate="print"/>
            <a:stretch>
              <a:fillRect/>
            </a:stretch>
          </p:blipFill>
          <p:spPr>
            <a:xfrm>
              <a:off x="0" y="0"/>
              <a:ext cx="1043940" cy="1068600"/>
            </a:xfrm>
            <a:prstGeom prst="rect">
              <a:avLst/>
            </a:prstGeom>
          </p:spPr>
        </p:pic>
      </p:grpSp>
    </p:spTree>
    <p:custDataLst>
      <p:tags r:id="rId1"/>
    </p:custDataLst>
    <p:extLst>
      <p:ext uri="{BB962C8B-B14F-4D97-AF65-F5344CB8AC3E}">
        <p14:creationId xmlns:p14="http://schemas.microsoft.com/office/powerpoint/2010/main" val="797553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348"/>
            <a:ext cx="8229600" cy="723738"/>
          </a:xfrm>
          <a:ln>
            <a:noFill/>
          </a:ln>
        </p:spPr>
        <p:style>
          <a:lnRef idx="2">
            <a:schemeClr val="accent6"/>
          </a:lnRef>
          <a:fillRef idx="1">
            <a:schemeClr val="lt1"/>
          </a:fillRef>
          <a:effectRef idx="0">
            <a:schemeClr val="accent6"/>
          </a:effectRef>
          <a:fontRef idx="minor">
            <a:schemeClr val="dk1"/>
          </a:fontRef>
        </p:style>
        <p:txBody>
          <a:bodyPr/>
          <a:lstStyle/>
          <a:p>
            <a:r>
              <a:rPr lang="en-US" sz="4000" b="1" dirty="0" smtClean="0">
                <a:solidFill>
                  <a:srgbClr val="00B050"/>
                </a:solidFill>
              </a:rPr>
              <a:t>What We Will Cover</a:t>
            </a:r>
            <a:endParaRPr lang="en-US" sz="4000" b="1" dirty="0">
              <a:solidFill>
                <a:srgbClr val="00B050"/>
              </a:solidFill>
            </a:endParaRPr>
          </a:p>
        </p:txBody>
      </p:sp>
      <p:sp>
        <p:nvSpPr>
          <p:cNvPr id="3" name="TextBox 2"/>
          <p:cNvSpPr txBox="1"/>
          <p:nvPr/>
        </p:nvSpPr>
        <p:spPr>
          <a:xfrm>
            <a:off x="979714" y="1100396"/>
            <a:ext cx="5629298" cy="4770537"/>
          </a:xfrm>
          <a:prstGeom prst="rect">
            <a:avLst/>
          </a:prstGeom>
          <a:noFill/>
        </p:spPr>
        <p:txBody>
          <a:bodyPr wrap="none" rtlCol="0">
            <a:spAutoFit/>
          </a:body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charset="0"/>
                <a:ea typeface="ＭＳ Ｐゴシック" charset="0"/>
              </a:rPr>
              <a:t>Background of 4-H and it’s public partnership</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200" b="0" i="0" u="none" strike="noStrike" kern="1200" cap="none" spc="0" normalizeH="0" baseline="0" noProof="0" dirty="0" smtClean="0">
              <a:ln>
                <a:noFill/>
              </a:ln>
              <a:solidFill>
                <a:prstClr val="black"/>
              </a:solidFill>
              <a:effectLst/>
              <a:uLnTx/>
              <a:uFillTx/>
              <a:latin typeface="Calibri" charset="0"/>
              <a:ea typeface="ＭＳ Ｐゴシック"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charset="0"/>
                <a:ea typeface="ＭＳ Ｐゴシック" charset="0"/>
              </a:rPr>
              <a:t>Prepping for Capitol Hill Day</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200" b="0" i="0" u="none" strike="noStrike" kern="1200" cap="none" spc="0" normalizeH="0" baseline="0" noProof="0" dirty="0" smtClean="0">
              <a:ln>
                <a:noFill/>
              </a:ln>
              <a:solidFill>
                <a:prstClr val="black"/>
              </a:solidFill>
              <a:effectLst/>
              <a:uLnTx/>
              <a:uFillTx/>
              <a:latin typeface="Calibri" charset="0"/>
              <a:ea typeface="ＭＳ Ｐゴシック"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charset="0"/>
                <a:ea typeface="ＭＳ Ｐゴシック" charset="0"/>
              </a:rPr>
              <a:t>Public Values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charset="0"/>
              <a:ea typeface="ＭＳ Ｐゴシック"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charset="0"/>
                <a:ea typeface="ＭＳ Ｐゴシック" charset="0"/>
              </a:rPr>
              <a:t>Delivering Your Message</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charset="0"/>
              <a:ea typeface="ＭＳ Ｐゴシック"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charset="0"/>
                <a:ea typeface="ＭＳ Ｐゴシック" charset="0"/>
              </a:rPr>
              <a:t>Reminders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charset="0"/>
              <a:ea typeface="ＭＳ Ｐゴシック"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charset="0"/>
                <a:ea typeface="ＭＳ Ｐゴシック" charset="0"/>
              </a:rPr>
              <a:t>Follow up</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charset="0"/>
              <a:ea typeface="ＭＳ Ｐゴシック"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charset="0"/>
                <a:ea typeface="ＭＳ Ｐゴシック" charset="0"/>
              </a:rPr>
              <a:t>Appointment schedule- June</a:t>
            </a:r>
            <a:r>
              <a:rPr kumimoji="0" lang="en-US" sz="2200" b="0" i="0" u="none" strike="noStrike" kern="1200" cap="none" spc="0" normalizeH="0" noProof="0" dirty="0" smtClean="0">
                <a:ln>
                  <a:noFill/>
                </a:ln>
                <a:solidFill>
                  <a:prstClr val="black"/>
                </a:solidFill>
                <a:effectLst/>
                <a:uLnTx/>
                <a:uFillTx/>
                <a:latin typeface="Calibri" charset="0"/>
                <a:ea typeface="ＭＳ Ｐゴシック" charset="0"/>
              </a:rPr>
              <a:t> 28 </a:t>
            </a:r>
            <a:endParaRPr kumimoji="0" lang="en-US" sz="1800" b="0" i="0" u="none" strike="noStrike" kern="1200" cap="none" spc="0" normalizeH="0" baseline="0" noProof="0" dirty="0" smtClean="0">
              <a:ln>
                <a:noFill/>
              </a:ln>
              <a:solidFill>
                <a:prstClr val="black"/>
              </a:solidFill>
              <a:effectLst/>
              <a:uLnTx/>
              <a:uFillTx/>
              <a:latin typeface="Calibri" charset="0"/>
              <a:ea typeface="ＭＳ Ｐゴシック"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charset="0"/>
              <a:ea typeface="ＭＳ Ｐゴシック" charset="0"/>
            </a:endParaRPr>
          </a:p>
        </p:txBody>
      </p:sp>
      <p:cxnSp>
        <p:nvCxnSpPr>
          <p:cNvPr id="6" name="Straight Connector 5"/>
          <p:cNvCxnSpPr/>
          <p:nvPr/>
        </p:nvCxnSpPr>
        <p:spPr>
          <a:xfrm>
            <a:off x="2071395" y="839755"/>
            <a:ext cx="5402423" cy="0"/>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11238609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1934"/>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143000" y="0"/>
            <a:ext cx="8001000" cy="1002278"/>
          </a:xfrm>
        </p:spPr>
        <p:txBody>
          <a:bodyPr>
            <a:noAutofit/>
          </a:bodyPr>
          <a:lstStyle/>
          <a:p>
            <a:r>
              <a:rPr lang="en-US" sz="2800" dirty="0" smtClean="0">
                <a:solidFill>
                  <a:schemeClr val="bg1"/>
                </a:solidFill>
              </a:rPr>
              <a:t>   </a:t>
            </a:r>
            <a:endParaRPr lang="en-US" sz="2800" dirty="0">
              <a:solidFill>
                <a:schemeClr val="bg1"/>
              </a:solidFill>
            </a:endParaRPr>
          </a:p>
        </p:txBody>
      </p:sp>
      <p:cxnSp>
        <p:nvCxnSpPr>
          <p:cNvPr id="14" name="Straight Connector 13"/>
          <p:cNvCxnSpPr/>
          <p:nvPr/>
        </p:nvCxnSpPr>
        <p:spPr>
          <a:xfrm flipH="1">
            <a:off x="0" y="1066800"/>
            <a:ext cx="1143000" cy="0"/>
          </a:xfrm>
          <a:prstGeom prst="line">
            <a:avLst/>
          </a:prstGeom>
          <a:ln w="28575">
            <a:solidFill>
              <a:srgbClr val="00A65E"/>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66491" y="1348800"/>
            <a:ext cx="6400800" cy="5693866"/>
          </a:xfrm>
          <a:prstGeom prst="rect">
            <a:avLst/>
          </a:prstGeom>
          <a:noFill/>
        </p:spPr>
        <p:txBody>
          <a:bodyPr wrap="square" rtlCol="0">
            <a:spAutoFit/>
          </a:bodyPr>
          <a:lstStyle/>
          <a:p>
            <a:r>
              <a:rPr lang="en-US" sz="2800" dirty="0"/>
              <a:t>Complete packing list and dress code explanations are on the CWF website</a:t>
            </a:r>
          </a:p>
          <a:p>
            <a:pPr marL="109728" indent="0">
              <a:buNone/>
            </a:pPr>
            <a:r>
              <a:rPr lang="en-US" sz="2800" dirty="0">
                <a:solidFill>
                  <a:srgbClr val="0070C0"/>
                </a:solidFill>
                <a:hlinkClick r:id="rId4"/>
              </a:rPr>
              <a:t>http://</a:t>
            </a:r>
            <a:r>
              <a:rPr lang="en-US" sz="2800" dirty="0" smtClean="0">
                <a:solidFill>
                  <a:srgbClr val="0070C0"/>
                </a:solidFill>
                <a:hlinkClick r:id="rId4"/>
              </a:rPr>
              <a:t>www.4hcenter.org</a:t>
            </a:r>
            <a:endParaRPr lang="en-US" sz="2800" dirty="0" smtClean="0">
              <a:solidFill>
                <a:srgbClr val="0070C0"/>
              </a:solidFill>
            </a:endParaRPr>
          </a:p>
          <a:p>
            <a:pPr marL="109728" indent="0">
              <a:buNone/>
            </a:pPr>
            <a:endParaRPr lang="en-US" sz="2800" dirty="0">
              <a:solidFill>
                <a:srgbClr val="0070C0"/>
              </a:solidFill>
            </a:endParaRPr>
          </a:p>
          <a:p>
            <a:pPr marL="457200" indent="-457200">
              <a:buFont typeface="Arial" panose="020B0604020202020204" pitchFamily="34" charset="0"/>
              <a:buChar char="•"/>
            </a:pPr>
            <a:r>
              <a:rPr lang="en-US" sz="2800" dirty="0">
                <a:solidFill>
                  <a:srgbClr val="0070C0"/>
                </a:solidFill>
              </a:rPr>
              <a:t>comfortable walking shoes</a:t>
            </a:r>
          </a:p>
          <a:p>
            <a:pPr marL="457200" indent="-457200">
              <a:buFont typeface="Arial" panose="020B0604020202020204" pitchFamily="34" charset="0"/>
              <a:buChar char="•"/>
            </a:pPr>
            <a:r>
              <a:rPr lang="en-US" sz="2800" dirty="0">
                <a:solidFill>
                  <a:srgbClr val="0070C0"/>
                </a:solidFill>
              </a:rPr>
              <a:t>Comfortable dress shoes for Capitol Hill Day</a:t>
            </a:r>
          </a:p>
          <a:p>
            <a:pPr marL="457200" indent="-457200">
              <a:buFont typeface="Arial" panose="020B0604020202020204" pitchFamily="34" charset="0"/>
              <a:buChar char="•"/>
            </a:pPr>
            <a:r>
              <a:rPr lang="en-US" sz="2800" dirty="0">
                <a:solidFill>
                  <a:srgbClr val="0070C0"/>
                </a:solidFill>
              </a:rPr>
              <a:t>Light clothes ( weather is HOT &amp; Humid)</a:t>
            </a:r>
          </a:p>
          <a:p>
            <a:pPr marL="457200" indent="-457200">
              <a:buFont typeface="Arial" panose="020B0604020202020204" pitchFamily="34" charset="0"/>
              <a:buChar char="•"/>
            </a:pPr>
            <a:r>
              <a:rPr lang="en-US" sz="2800" dirty="0">
                <a:solidFill>
                  <a:srgbClr val="0070C0"/>
                </a:solidFill>
              </a:rPr>
              <a:t>Umbrella or rain gear</a:t>
            </a:r>
          </a:p>
          <a:p>
            <a:pPr marL="457200" indent="-457200">
              <a:buFont typeface="Arial" panose="020B0604020202020204" pitchFamily="34" charset="0"/>
              <a:buChar char="•"/>
            </a:pPr>
            <a:r>
              <a:rPr lang="en-US" sz="2800" dirty="0">
                <a:solidFill>
                  <a:srgbClr val="0070C0"/>
                </a:solidFill>
              </a:rPr>
              <a:t>Camera</a:t>
            </a:r>
          </a:p>
          <a:p>
            <a:pPr marL="457200" indent="-457200">
              <a:buFont typeface="Arial" panose="020B0604020202020204" pitchFamily="34" charset="0"/>
              <a:buChar char="•"/>
            </a:pPr>
            <a:r>
              <a:rPr lang="en-US" sz="2800" dirty="0">
                <a:solidFill>
                  <a:srgbClr val="0070C0"/>
                </a:solidFill>
              </a:rPr>
              <a:t>Spending money</a:t>
            </a:r>
          </a:p>
          <a:p>
            <a:pPr marL="285750" indent="-285750">
              <a:buFont typeface="Arial" panose="020B0604020202020204" pitchFamily="34" charset="0"/>
              <a:buChar char="•"/>
            </a:pPr>
            <a:endParaRPr lang="en-US" sz="2800" dirty="0"/>
          </a:p>
        </p:txBody>
      </p:sp>
      <p:grpSp>
        <p:nvGrpSpPr>
          <p:cNvPr id="15" name="Group 14"/>
          <p:cNvGrpSpPr/>
          <p:nvPr/>
        </p:nvGrpSpPr>
        <p:grpSpPr>
          <a:xfrm>
            <a:off x="-1249" y="-10967"/>
            <a:ext cx="7292340" cy="1090534"/>
            <a:chOff x="0" y="-21934"/>
            <a:chExt cx="7292340" cy="1090534"/>
          </a:xfrm>
        </p:grpSpPr>
        <p:sp>
          <p:nvSpPr>
            <p:cNvPr id="16" name="Rectangle 15"/>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43940" y="-21934"/>
              <a:ext cx="6248400" cy="10668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mj-lt"/>
                </a:rPr>
                <a:t>Things to Pack</a:t>
              </a:r>
              <a:endParaRPr lang="en-US" sz="2800" dirty="0">
                <a:latin typeface="+mj-lt"/>
              </a:endParaRPr>
            </a:p>
          </p:txBody>
        </p:sp>
        <p:pic>
          <p:nvPicPr>
            <p:cNvPr id="18" name="Picture 17" descr="cwf-logo-grey-square-white-clover-Gbknd.png"/>
            <p:cNvPicPr>
              <a:picLocks noChangeAspect="1"/>
            </p:cNvPicPr>
            <p:nvPr/>
          </p:nvPicPr>
          <p:blipFill>
            <a:blip r:embed="rId5" cstate="print"/>
            <a:stretch>
              <a:fillRect/>
            </a:stretch>
          </p:blipFill>
          <p:spPr>
            <a:xfrm>
              <a:off x="0" y="0"/>
              <a:ext cx="1043940" cy="1068600"/>
            </a:xfrm>
            <a:prstGeom prst="rect">
              <a:avLst/>
            </a:prstGeom>
          </p:spPr>
        </p:pic>
      </p:grpSp>
    </p:spTree>
    <p:custDataLst>
      <p:tags r:id="rId1"/>
    </p:custDataLst>
    <p:extLst>
      <p:ext uri="{BB962C8B-B14F-4D97-AF65-F5344CB8AC3E}">
        <p14:creationId xmlns:p14="http://schemas.microsoft.com/office/powerpoint/2010/main" val="12193062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0"/>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wf-logo-grey-square-white-clover-Gbknd.png"/>
          <p:cNvPicPr>
            <a:picLocks noChangeAspect="1"/>
          </p:cNvPicPr>
          <p:nvPr/>
        </p:nvPicPr>
        <p:blipFill>
          <a:blip r:embed="rId4" cstate="print"/>
          <a:srcRect b="168"/>
          <a:stretch>
            <a:fillRect/>
          </a:stretch>
        </p:blipFill>
        <p:spPr>
          <a:xfrm>
            <a:off x="0" y="0"/>
            <a:ext cx="1043940" cy="1066800"/>
          </a:xfrm>
          <a:prstGeom prst="rect">
            <a:avLst/>
          </a:prstGeom>
        </p:spPr>
      </p:pic>
      <p:sp>
        <p:nvSpPr>
          <p:cNvPr id="11" name="Title 2"/>
          <p:cNvSpPr txBox="1">
            <a:spLocks/>
          </p:cNvSpPr>
          <p:nvPr/>
        </p:nvSpPr>
        <p:spPr>
          <a:xfrm>
            <a:off x="3124200" y="0"/>
            <a:ext cx="35052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solidFill>
                  <a:schemeClr val="bg1"/>
                </a:solidFill>
                <a:latin typeface="Calibri" pitchFamily="34" charset="0"/>
                <a:ea typeface="+mj-ea"/>
                <a:cs typeface="+mj-cs"/>
              </a:rPr>
              <a:t>Reminders</a:t>
            </a:r>
            <a:r>
              <a:rPr kumimoji="0" lang="en-US" sz="3200" b="1" i="0" u="none" strike="noStrike" kern="1200" cap="none" spc="0" normalizeH="0" baseline="0" noProof="0" dirty="0" smtClean="0">
                <a:ln>
                  <a:noFill/>
                </a:ln>
                <a:solidFill>
                  <a:srgbClr val="003300"/>
                </a:solidFill>
                <a:effectLst/>
                <a:uLnTx/>
                <a:uFillTx/>
                <a:latin typeface="Calibri" pitchFamily="34" charset="0"/>
                <a:ea typeface="+mj-ea"/>
                <a:cs typeface="+mj-cs"/>
              </a:rPr>
              <a:t>	</a:t>
            </a:r>
            <a:endParaRPr kumimoji="0" lang="en-US" sz="3200" b="1" i="0" u="none" strike="noStrike" kern="1200" cap="none" spc="0" normalizeH="0" baseline="0" noProof="0" dirty="0">
              <a:ln>
                <a:noFill/>
              </a:ln>
              <a:solidFill>
                <a:srgbClr val="003300"/>
              </a:solidFill>
              <a:effectLst/>
              <a:uLnTx/>
              <a:uFillTx/>
              <a:latin typeface="Calibri" pitchFamily="34" charset="0"/>
              <a:ea typeface="+mj-ea"/>
              <a:cs typeface="+mj-cs"/>
            </a:endParaRPr>
          </a:p>
        </p:txBody>
      </p:sp>
      <p:cxnSp>
        <p:nvCxnSpPr>
          <p:cNvPr id="16" name="Straight Connector 15"/>
          <p:cNvCxnSpPr/>
          <p:nvPr/>
        </p:nvCxnSpPr>
        <p:spPr>
          <a:xfrm flipH="1">
            <a:off x="0" y="1066800"/>
            <a:ext cx="1143000" cy="0"/>
          </a:xfrm>
          <a:prstGeom prst="line">
            <a:avLst/>
          </a:prstGeom>
          <a:ln w="19050">
            <a:solidFill>
              <a:srgbClr val="00A65E"/>
            </a:solidFill>
          </a:ln>
        </p:spPr>
        <p:style>
          <a:lnRef idx="1">
            <a:schemeClr val="accent1"/>
          </a:lnRef>
          <a:fillRef idx="0">
            <a:schemeClr val="accent1"/>
          </a:fillRef>
          <a:effectRef idx="0">
            <a:schemeClr val="accent1"/>
          </a:effectRef>
          <a:fontRef idx="minor">
            <a:schemeClr val="tx1"/>
          </a:fontRef>
        </p:style>
      </p:cxnSp>
      <p:sp>
        <p:nvSpPr>
          <p:cNvPr id="12" name="Content Placeholder 1"/>
          <p:cNvSpPr>
            <a:spLocks noGrp="1"/>
          </p:cNvSpPr>
          <p:nvPr>
            <p:ph idx="1"/>
          </p:nvPr>
        </p:nvSpPr>
        <p:spPr>
          <a:xfrm>
            <a:off x="457200" y="2362201"/>
            <a:ext cx="8229600" cy="2057400"/>
          </a:xfrm>
        </p:spPr>
        <p:txBody>
          <a:bodyPr>
            <a:noAutofit/>
          </a:bodyPr>
          <a:lstStyle/>
          <a:p>
            <a:r>
              <a:rPr lang="en-US" sz="2800" dirty="0" smtClean="0"/>
              <a:t>Final payment</a:t>
            </a:r>
            <a:r>
              <a:rPr lang="en-US" sz="2800" dirty="0"/>
              <a:t> </a:t>
            </a:r>
            <a:r>
              <a:rPr lang="en-US" sz="2800" dirty="0" smtClean="0"/>
              <a:t>due no later than May 21, 2017</a:t>
            </a:r>
          </a:p>
          <a:p>
            <a:endParaRPr lang="en-US" sz="2800" dirty="0" smtClean="0"/>
          </a:p>
          <a:p>
            <a:r>
              <a:rPr lang="en-US" sz="2800" dirty="0"/>
              <a:t>Return Medical Form and Media release to Scott by May 31, </a:t>
            </a:r>
            <a:r>
              <a:rPr lang="en-US" sz="2800" dirty="0" smtClean="0"/>
              <a:t>2017</a:t>
            </a:r>
            <a:endParaRPr lang="en-US" sz="2800" dirty="0"/>
          </a:p>
          <a:p>
            <a:endParaRPr lang="en-US" sz="2800" dirty="0" smtClean="0"/>
          </a:p>
          <a:p>
            <a:r>
              <a:rPr lang="en-US" sz="2800" dirty="0" smtClean="0"/>
              <a:t>Travel Packets will not be sent out until all forms </a:t>
            </a:r>
            <a:r>
              <a:rPr lang="en-US" sz="2800" dirty="0" smtClean="0"/>
              <a:t>and money are </a:t>
            </a:r>
            <a:r>
              <a:rPr lang="en-US" sz="2800" dirty="0" smtClean="0"/>
              <a:t>received</a:t>
            </a:r>
          </a:p>
        </p:txBody>
      </p:sp>
    </p:spTree>
    <p:custDataLst>
      <p:tags r:id="rId1"/>
    </p:custDataLst>
    <p:extLst>
      <p:ext uri="{BB962C8B-B14F-4D97-AF65-F5344CB8AC3E}">
        <p14:creationId xmlns:p14="http://schemas.microsoft.com/office/powerpoint/2010/main" val="3843925774"/>
      </p:ext>
    </p:extLst>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bbb.org/globalassets/local-bbbs/little-rock-ar-59/images-and-docs/content_page_images/contactus_image2.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7600" y="1160585"/>
            <a:ext cx="5486400" cy="463867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0" y="-21934"/>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143000" y="0"/>
            <a:ext cx="8001000" cy="1002278"/>
          </a:xfrm>
        </p:spPr>
        <p:txBody>
          <a:bodyPr>
            <a:noAutofit/>
          </a:bodyPr>
          <a:lstStyle/>
          <a:p>
            <a:r>
              <a:rPr lang="en-US" sz="2800" dirty="0" smtClean="0">
                <a:solidFill>
                  <a:schemeClr val="bg1"/>
                </a:solidFill>
              </a:rPr>
              <a:t>   </a:t>
            </a:r>
            <a:endParaRPr lang="en-US" sz="2800" dirty="0">
              <a:solidFill>
                <a:schemeClr val="bg1"/>
              </a:solidFill>
            </a:endParaRPr>
          </a:p>
        </p:txBody>
      </p:sp>
      <p:cxnSp>
        <p:nvCxnSpPr>
          <p:cNvPr id="14" name="Straight Connector 13"/>
          <p:cNvCxnSpPr/>
          <p:nvPr/>
        </p:nvCxnSpPr>
        <p:spPr>
          <a:xfrm flipH="1">
            <a:off x="0" y="1066800"/>
            <a:ext cx="1143000" cy="0"/>
          </a:xfrm>
          <a:prstGeom prst="line">
            <a:avLst/>
          </a:prstGeom>
          <a:ln w="28575">
            <a:solidFill>
              <a:srgbClr val="00A65E"/>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04800" y="1371600"/>
            <a:ext cx="8001000" cy="5262979"/>
          </a:xfrm>
          <a:prstGeom prst="rect">
            <a:avLst/>
          </a:prstGeom>
          <a:noFill/>
        </p:spPr>
        <p:txBody>
          <a:bodyPr wrap="square" rtlCol="0">
            <a:spAutoFit/>
          </a:bodyPr>
          <a:lstStyle/>
          <a:p>
            <a:r>
              <a:rPr lang="en-US" sz="2400" b="1" dirty="0" smtClean="0"/>
              <a:t>Scott Mautte</a:t>
            </a:r>
          </a:p>
          <a:p>
            <a:r>
              <a:rPr lang="en-US" sz="2400" dirty="0" smtClean="0">
                <a:hlinkClick r:id="rId5"/>
              </a:rPr>
              <a:t>scmautte@ucanr.edu</a:t>
            </a:r>
            <a:endParaRPr lang="en-US" sz="2400" dirty="0" smtClean="0"/>
          </a:p>
          <a:p>
            <a:r>
              <a:rPr lang="en-US" sz="2400" dirty="0" smtClean="0"/>
              <a:t>Office 530-750-1335</a:t>
            </a:r>
          </a:p>
          <a:p>
            <a:r>
              <a:rPr lang="en-US" sz="2400" dirty="0" smtClean="0"/>
              <a:t>Personal  Cell 530-718-9393</a:t>
            </a:r>
          </a:p>
          <a:p>
            <a:endParaRPr lang="en-US" sz="2400" dirty="0"/>
          </a:p>
          <a:p>
            <a:r>
              <a:rPr lang="en-US" sz="2400" b="1" dirty="0" smtClean="0"/>
              <a:t>National </a:t>
            </a:r>
            <a:r>
              <a:rPr lang="en-US" sz="2400" b="1" dirty="0"/>
              <a:t>4-H Conference </a:t>
            </a:r>
            <a:r>
              <a:rPr lang="en-US" sz="2400" b="1" dirty="0" smtClean="0"/>
              <a:t>Center</a:t>
            </a:r>
          </a:p>
          <a:p>
            <a:r>
              <a:rPr lang="en-US" sz="2400" dirty="0" smtClean="0"/>
              <a:t>301-961-2800 (</a:t>
            </a:r>
            <a:r>
              <a:rPr lang="en-US" sz="2400" dirty="0"/>
              <a:t>24 hours) </a:t>
            </a:r>
            <a:endParaRPr lang="en-US" sz="2400" dirty="0" smtClean="0"/>
          </a:p>
          <a:p>
            <a:r>
              <a:rPr lang="en-US" sz="2400" b="1" dirty="0" smtClean="0"/>
              <a:t>Front Desk:</a:t>
            </a:r>
          </a:p>
          <a:p>
            <a:r>
              <a:rPr lang="en-US" sz="2400" dirty="0" smtClean="0"/>
              <a:t>301-961-2801 </a:t>
            </a:r>
            <a:r>
              <a:rPr lang="en-US" sz="2400" dirty="0"/>
              <a:t>each room has an </a:t>
            </a:r>
            <a:r>
              <a:rPr lang="en-US" sz="2400" dirty="0" smtClean="0"/>
              <a:t>extension</a:t>
            </a:r>
          </a:p>
          <a:p>
            <a:endParaRPr lang="en-US" sz="2400" dirty="0">
              <a:solidFill>
                <a:srgbClr val="0070C0"/>
              </a:solidFill>
            </a:endParaRPr>
          </a:p>
          <a:p>
            <a:r>
              <a:rPr lang="en-US" sz="2400" b="1" dirty="0"/>
              <a:t>Jenna </a:t>
            </a:r>
            <a:r>
              <a:rPr lang="en-US" sz="2400" b="1" dirty="0" smtClean="0"/>
              <a:t>Colburn</a:t>
            </a:r>
          </a:p>
          <a:p>
            <a:r>
              <a:rPr lang="en-US" sz="2400" b="1" dirty="0" smtClean="0"/>
              <a:t>Service </a:t>
            </a:r>
            <a:r>
              <a:rPr lang="en-US" sz="2400" b="1" dirty="0"/>
              <a:t>Learning Contact</a:t>
            </a:r>
          </a:p>
          <a:p>
            <a:r>
              <a:rPr lang="en-US" sz="2400" dirty="0">
                <a:hlinkClick r:id="rId6"/>
              </a:rPr>
              <a:t>jcolburn@ucanr.edu</a:t>
            </a:r>
            <a:endParaRPr lang="en-US" sz="2400" dirty="0"/>
          </a:p>
          <a:p>
            <a:r>
              <a:rPr lang="en-US" sz="2400" dirty="0"/>
              <a:t>Office </a:t>
            </a:r>
            <a:r>
              <a:rPr lang="en-US" sz="2400" dirty="0" smtClean="0"/>
              <a:t>530-750-1336</a:t>
            </a:r>
            <a:endParaRPr lang="en-US" sz="2400" dirty="0"/>
          </a:p>
        </p:txBody>
      </p:sp>
      <p:grpSp>
        <p:nvGrpSpPr>
          <p:cNvPr id="15" name="Group 14"/>
          <p:cNvGrpSpPr/>
          <p:nvPr/>
        </p:nvGrpSpPr>
        <p:grpSpPr>
          <a:xfrm>
            <a:off x="-1249" y="-21934"/>
            <a:ext cx="7216140" cy="1101501"/>
            <a:chOff x="0" y="-32901"/>
            <a:chExt cx="7216140" cy="1101501"/>
          </a:xfrm>
        </p:grpSpPr>
        <p:sp>
          <p:nvSpPr>
            <p:cNvPr id="16" name="Rectangle 15"/>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7740" y="-32901"/>
              <a:ext cx="6248400" cy="10668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mj-lt"/>
                </a:rPr>
                <a:t>Contact Information</a:t>
              </a:r>
              <a:endParaRPr lang="en-US" sz="2800" dirty="0">
                <a:latin typeface="+mj-lt"/>
              </a:endParaRPr>
            </a:p>
          </p:txBody>
        </p:sp>
        <p:pic>
          <p:nvPicPr>
            <p:cNvPr id="18" name="Picture 17" descr="cwf-logo-grey-square-white-clover-Gbknd.png"/>
            <p:cNvPicPr>
              <a:picLocks noChangeAspect="1"/>
            </p:cNvPicPr>
            <p:nvPr/>
          </p:nvPicPr>
          <p:blipFill>
            <a:blip r:embed="rId7" cstate="print"/>
            <a:stretch>
              <a:fillRect/>
            </a:stretch>
          </p:blipFill>
          <p:spPr>
            <a:xfrm>
              <a:off x="0" y="0"/>
              <a:ext cx="1043940" cy="1068600"/>
            </a:xfrm>
            <a:prstGeom prst="rect">
              <a:avLst/>
            </a:prstGeom>
          </p:spPr>
        </p:pic>
      </p:grpSp>
    </p:spTree>
    <p:custDataLst>
      <p:tags r:id="rId1"/>
    </p:custDataLst>
    <p:extLst>
      <p:ext uri="{BB962C8B-B14F-4D97-AF65-F5344CB8AC3E}">
        <p14:creationId xmlns:p14="http://schemas.microsoft.com/office/powerpoint/2010/main" val="24303467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0"/>
            <a:ext cx="9144000" cy="1068600"/>
            <a:chOff x="0" y="0"/>
            <a:chExt cx="9144000" cy="1068600"/>
          </a:xfrm>
        </p:grpSpPr>
        <p:sp>
          <p:nvSpPr>
            <p:cNvPr id="7" name="Rectangle 6"/>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95600" y="0"/>
              <a:ext cx="6248400" cy="10668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wf-logo-grey-square-white-clover-Gbknd.png"/>
            <p:cNvPicPr>
              <a:picLocks noChangeAspect="1"/>
            </p:cNvPicPr>
            <p:nvPr/>
          </p:nvPicPr>
          <p:blipFill>
            <a:blip r:embed="rId4" cstate="print"/>
            <a:stretch>
              <a:fillRect/>
            </a:stretch>
          </p:blipFill>
          <p:spPr>
            <a:xfrm>
              <a:off x="0" y="0"/>
              <a:ext cx="1043940" cy="1068600"/>
            </a:xfrm>
            <a:prstGeom prst="rect">
              <a:avLst/>
            </a:prstGeom>
          </p:spPr>
        </p:pic>
      </p:grpSp>
      <p:sp>
        <p:nvSpPr>
          <p:cNvPr id="3" name="Title 2"/>
          <p:cNvSpPr>
            <a:spLocks noGrp="1"/>
          </p:cNvSpPr>
          <p:nvPr>
            <p:ph type="title"/>
          </p:nvPr>
        </p:nvSpPr>
        <p:spPr>
          <a:xfrm>
            <a:off x="457200" y="0"/>
            <a:ext cx="8229600" cy="1143000"/>
          </a:xfrm>
        </p:spPr>
        <p:txBody>
          <a:bodyPr>
            <a:normAutofit/>
          </a:bodyPr>
          <a:lstStyle/>
          <a:p>
            <a:r>
              <a:rPr lang="en-US" sz="4800" b="1" dirty="0" smtClean="0">
                <a:solidFill>
                  <a:schemeClr val="bg1"/>
                </a:solidFill>
              </a:rPr>
              <a:t>Social Media</a:t>
            </a:r>
            <a:endParaRPr lang="en-US" sz="4800" b="1" dirty="0">
              <a:solidFill>
                <a:schemeClr val="bg1"/>
              </a:solidFill>
            </a:endParaRPr>
          </a:p>
        </p:txBody>
      </p:sp>
      <p:pic>
        <p:nvPicPr>
          <p:cNvPr id="4" name="Content Placeholder 3"/>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5486400" y="1524000"/>
            <a:ext cx="3032576" cy="2018042"/>
          </a:xfrm>
        </p:spPr>
      </p:pic>
      <p:pic>
        <p:nvPicPr>
          <p:cNvPr id="5" name="Content Placeholder 4"/>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3517596" y="3793874"/>
            <a:ext cx="2654604" cy="2302126"/>
          </a:xfrm>
        </p:spPr>
      </p:pic>
      <p:cxnSp>
        <p:nvCxnSpPr>
          <p:cNvPr id="12" name="Straight Connector 11"/>
          <p:cNvCxnSpPr/>
          <p:nvPr/>
        </p:nvCxnSpPr>
        <p:spPr>
          <a:xfrm flipH="1">
            <a:off x="0" y="1066800"/>
            <a:ext cx="1143000" cy="0"/>
          </a:xfrm>
          <a:prstGeom prst="line">
            <a:avLst/>
          </a:prstGeom>
          <a:ln w="28575">
            <a:solidFill>
              <a:srgbClr val="00A65E"/>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4795" y="1371600"/>
            <a:ext cx="2143125" cy="2143125"/>
          </a:xfrm>
          <a:prstGeom prst="rect">
            <a:avLst/>
          </a:prstGeom>
        </p:spPr>
      </p:pic>
    </p:spTree>
    <p:custDataLst>
      <p:tags r:id="rId1"/>
    </p:custDataLst>
    <p:extLst>
      <p:ext uri="{BB962C8B-B14F-4D97-AF65-F5344CB8AC3E}">
        <p14:creationId xmlns:p14="http://schemas.microsoft.com/office/powerpoint/2010/main" val="206200998"/>
      </p:ext>
    </p:extLst>
  </p:cSld>
  <p:clrMapOvr>
    <a:masterClrMapping/>
  </p:clrMapOvr>
  <p:transition>
    <p:pull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1934"/>
            <a:ext cx="9144000" cy="11430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143000" y="0"/>
            <a:ext cx="8001000" cy="1002278"/>
          </a:xfrm>
        </p:spPr>
        <p:txBody>
          <a:bodyPr>
            <a:noAutofit/>
          </a:bodyPr>
          <a:lstStyle/>
          <a:p>
            <a:r>
              <a:rPr lang="en-US" sz="2800" dirty="0" smtClean="0">
                <a:solidFill>
                  <a:schemeClr val="bg1"/>
                </a:solidFill>
              </a:rPr>
              <a:t>   </a:t>
            </a:r>
            <a:endParaRPr lang="en-US" sz="2800" dirty="0">
              <a:solidFill>
                <a:schemeClr val="bg1"/>
              </a:solidFill>
            </a:endParaRPr>
          </a:p>
        </p:txBody>
      </p:sp>
      <p:cxnSp>
        <p:nvCxnSpPr>
          <p:cNvPr id="14" name="Straight Connector 13"/>
          <p:cNvCxnSpPr/>
          <p:nvPr/>
        </p:nvCxnSpPr>
        <p:spPr>
          <a:xfrm flipH="1">
            <a:off x="0" y="1066800"/>
            <a:ext cx="1143000" cy="0"/>
          </a:xfrm>
          <a:prstGeom prst="line">
            <a:avLst/>
          </a:prstGeom>
          <a:ln w="28575">
            <a:solidFill>
              <a:srgbClr val="00A65E"/>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249" y="-21934"/>
            <a:ext cx="7392649" cy="1101501"/>
            <a:chOff x="0" y="-32901"/>
            <a:chExt cx="7392649" cy="1101501"/>
          </a:xfrm>
        </p:grpSpPr>
        <p:sp>
          <p:nvSpPr>
            <p:cNvPr id="16" name="Rectangle 15"/>
            <p:cNvSpPr/>
            <p:nvPr/>
          </p:nvSpPr>
          <p:spPr>
            <a:xfrm>
              <a:off x="0" y="0"/>
              <a:ext cx="2895600" cy="1066800"/>
            </a:xfrm>
            <a:prstGeom prst="rect">
              <a:avLst/>
            </a:prstGeom>
            <a:solidFill>
              <a:srgbClr val="00A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44249" y="-32901"/>
              <a:ext cx="6248400" cy="1066800"/>
            </a:xfrm>
            <a:prstGeom prst="rect">
              <a:avLst/>
            </a:prstGeom>
            <a:gradFill>
              <a:gsLst>
                <a:gs pos="0">
                  <a:srgbClr val="00A65E"/>
                </a:gs>
                <a:gs pos="0">
                  <a:srgbClr val="00A65E"/>
                </a:gs>
                <a:gs pos="42000">
                  <a:srgbClr val="00A65E"/>
                </a:gs>
                <a:gs pos="66000">
                  <a:srgbClr val="00A65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mj-lt"/>
                </a:rPr>
                <a:t>Questions</a:t>
              </a:r>
              <a:endParaRPr lang="en-US" sz="4000" dirty="0">
                <a:latin typeface="+mj-lt"/>
              </a:endParaRPr>
            </a:p>
          </p:txBody>
        </p:sp>
        <p:pic>
          <p:nvPicPr>
            <p:cNvPr id="18" name="Picture 17" descr="cwf-logo-grey-square-white-clover-Gbknd.png"/>
            <p:cNvPicPr>
              <a:picLocks noChangeAspect="1"/>
            </p:cNvPicPr>
            <p:nvPr/>
          </p:nvPicPr>
          <p:blipFill>
            <a:blip r:embed="rId4" cstate="print"/>
            <a:stretch>
              <a:fillRect/>
            </a:stretch>
          </p:blipFill>
          <p:spPr>
            <a:xfrm>
              <a:off x="0" y="0"/>
              <a:ext cx="1043940" cy="1068600"/>
            </a:xfrm>
            <a:prstGeom prst="rect">
              <a:avLst/>
            </a:prstGeom>
          </p:spPr>
        </p:pic>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0" y="1905000"/>
            <a:ext cx="2895600" cy="3048000"/>
          </a:xfrm>
          <a:prstGeom prst="rect">
            <a:avLst/>
          </a:prstGeom>
        </p:spPr>
      </p:pic>
    </p:spTree>
    <p:custDataLst>
      <p:tags r:id="rId1"/>
    </p:custDataLst>
    <p:extLst>
      <p:ext uri="{BB962C8B-B14F-4D97-AF65-F5344CB8AC3E}">
        <p14:creationId xmlns:p14="http://schemas.microsoft.com/office/powerpoint/2010/main" val="297262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62" y="653143"/>
            <a:ext cx="8229600" cy="771344"/>
          </a:xfrm>
        </p:spPr>
        <p:txBody>
          <a:bodyPr/>
          <a:lstStyle/>
          <a:p>
            <a:r>
              <a:rPr lang="en-US" sz="4000" b="1" dirty="0" smtClean="0">
                <a:solidFill>
                  <a:srgbClr val="00B050"/>
                </a:solidFill>
              </a:rPr>
              <a:t>4-H’s Public Partnership</a:t>
            </a:r>
            <a:br>
              <a:rPr lang="en-US" sz="4000" b="1" dirty="0" smtClean="0">
                <a:solidFill>
                  <a:srgbClr val="00B050"/>
                </a:solidFill>
              </a:rPr>
            </a:br>
            <a:r>
              <a:rPr lang="en-US" sz="4000" b="1" dirty="0">
                <a:solidFill>
                  <a:srgbClr val="00B050"/>
                </a:solidFill>
              </a:rPr>
              <a:t>USDA &amp; Land-grant institutions</a:t>
            </a:r>
            <a:r>
              <a:rPr lang="en-US" dirty="0"/>
              <a:t/>
            </a:r>
            <a:br>
              <a:rPr lang="en-US" dirty="0"/>
            </a:br>
            <a:endParaRPr lang="en-US" dirty="0"/>
          </a:p>
        </p:txBody>
      </p:sp>
      <p:sp>
        <p:nvSpPr>
          <p:cNvPr id="3" name="Content Placeholder 2"/>
          <p:cNvSpPr>
            <a:spLocks noGrp="1"/>
          </p:cNvSpPr>
          <p:nvPr>
            <p:ph idx="1"/>
          </p:nvPr>
        </p:nvSpPr>
        <p:spPr>
          <a:xfrm>
            <a:off x="561702" y="1600199"/>
            <a:ext cx="8125097" cy="4375597"/>
          </a:xfrm>
        </p:spPr>
        <p:txBody>
          <a:bodyPr/>
          <a:lstStyle/>
          <a:p>
            <a:r>
              <a:rPr lang="en-US" sz="2200" b="1" dirty="0" smtClean="0"/>
              <a:t>1914:</a:t>
            </a:r>
            <a:r>
              <a:rPr lang="en-US" sz="2200" dirty="0" smtClean="0"/>
              <a:t> Smith- Lever Act</a:t>
            </a:r>
          </a:p>
          <a:p>
            <a:pPr marL="0" indent="0">
              <a:buNone/>
            </a:pPr>
            <a:endParaRPr lang="en-US" sz="2200" dirty="0" smtClean="0"/>
          </a:p>
          <a:p>
            <a:r>
              <a:rPr lang="en-US" sz="2200" b="1" dirty="0" smtClean="0"/>
              <a:t>1918:</a:t>
            </a:r>
            <a:r>
              <a:rPr lang="en-US" sz="2200" dirty="0" smtClean="0"/>
              <a:t>  term “4-H Club” used by the USDA</a:t>
            </a:r>
          </a:p>
          <a:p>
            <a:pPr marL="0" indent="0">
              <a:buNone/>
            </a:pPr>
            <a:endParaRPr lang="en-US" sz="2200" dirty="0" smtClean="0"/>
          </a:p>
          <a:p>
            <a:r>
              <a:rPr lang="en-US" sz="2200" b="1" dirty="0" smtClean="0"/>
              <a:t>1924:</a:t>
            </a:r>
            <a:r>
              <a:rPr lang="en-US" sz="2200" dirty="0" smtClean="0"/>
              <a:t> Clover emblem was patented </a:t>
            </a:r>
          </a:p>
          <a:p>
            <a:pPr lvl="1"/>
            <a:r>
              <a:rPr lang="en-US" sz="2200" i="1" dirty="0"/>
              <a:t> </a:t>
            </a:r>
            <a:r>
              <a:rPr lang="en-US" sz="2200" i="1" dirty="0" smtClean="0"/>
              <a:t>	18 USC707</a:t>
            </a:r>
          </a:p>
          <a:p>
            <a:pPr marL="457200" lvl="1" indent="0">
              <a:buNone/>
            </a:pPr>
            <a:endParaRPr lang="en-US" sz="2200" i="1" dirty="0" smtClean="0"/>
          </a:p>
          <a:p>
            <a:r>
              <a:rPr lang="en-US" sz="2200" b="1" dirty="0" smtClean="0"/>
              <a:t>1948:</a:t>
            </a:r>
            <a:r>
              <a:rPr lang="en-US" sz="2200" dirty="0" smtClean="0"/>
              <a:t> Congress approved 4-H Club and emblem as legal tittle</a:t>
            </a:r>
          </a:p>
          <a:p>
            <a:endParaRPr lang="en-US" sz="2200" dirty="0" smtClean="0"/>
          </a:p>
          <a:p>
            <a:r>
              <a:rPr lang="en-US" sz="2200" b="1" dirty="0" smtClean="0"/>
              <a:t>1981:</a:t>
            </a:r>
            <a:r>
              <a:rPr lang="en-US" sz="2200" dirty="0" smtClean="0"/>
              <a:t> Public Law 97-98</a:t>
            </a:r>
          </a:p>
          <a:p>
            <a:pPr algn="ctr"/>
            <a:endParaRPr lang="en-US" sz="2800" dirty="0" smtClean="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5346" y="2317558"/>
            <a:ext cx="1673311" cy="1728010"/>
          </a:xfrm>
          <a:prstGeom prst="rect">
            <a:avLst/>
          </a:prstGeom>
        </p:spPr>
      </p:pic>
      <p:sp>
        <p:nvSpPr>
          <p:cNvPr id="5" name="Oval 4"/>
          <p:cNvSpPr/>
          <p:nvPr/>
        </p:nvSpPr>
        <p:spPr>
          <a:xfrm rot="2416353">
            <a:off x="7825422" y="3392774"/>
            <a:ext cx="462696" cy="61473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 name="Straight Arrow Connector 6"/>
          <p:cNvCxnSpPr/>
          <p:nvPr/>
        </p:nvCxnSpPr>
        <p:spPr>
          <a:xfrm>
            <a:off x="3258353" y="3889419"/>
            <a:ext cx="3515932" cy="128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166326" y="1324947"/>
            <a:ext cx="6783355" cy="0"/>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68991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4366"/>
          </a:xfrm>
        </p:spPr>
        <p:txBody>
          <a:bodyPr/>
          <a:lstStyle/>
          <a:p>
            <a:r>
              <a:rPr lang="en-US" b="1" dirty="0" smtClean="0">
                <a:solidFill>
                  <a:srgbClr val="00B050"/>
                </a:solidFill>
              </a:rPr>
              <a:t>Where Does 4-H Fit?</a:t>
            </a:r>
            <a:endParaRPr lang="en-US" b="1" dirty="0">
              <a:solidFill>
                <a:srgbClr val="00B05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1653" y="1766744"/>
            <a:ext cx="2660694" cy="274767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8890" y="4585800"/>
            <a:ext cx="756605" cy="78133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5747" y="1326846"/>
            <a:ext cx="756605" cy="78133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3314" y="4761865"/>
            <a:ext cx="756605" cy="78133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4656" y="1467681"/>
            <a:ext cx="756605" cy="78133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9755" y="2946189"/>
            <a:ext cx="756605" cy="78133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51" y="3369034"/>
            <a:ext cx="756605" cy="781338"/>
          </a:xfrm>
          <a:prstGeom prst="rect">
            <a:avLst/>
          </a:prstGeom>
        </p:spPr>
      </p:pic>
    </p:spTree>
    <p:custDataLst>
      <p:tags r:id="rId1"/>
    </p:custDataLst>
    <p:extLst>
      <p:ext uri="{BB962C8B-B14F-4D97-AF65-F5344CB8AC3E}">
        <p14:creationId xmlns:p14="http://schemas.microsoft.com/office/powerpoint/2010/main" val="809811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53848"/>
            <a:ext cx="9144000" cy="5488156"/>
          </a:xfrm>
          <a:prstGeom prst="rect">
            <a:avLst/>
          </a:prstGeom>
        </p:spPr>
      </p:pic>
    </p:spTree>
    <p:custDataLst>
      <p:tags r:id="rId1"/>
    </p:custDataLst>
    <p:extLst>
      <p:ext uri="{BB962C8B-B14F-4D97-AF65-F5344CB8AC3E}">
        <p14:creationId xmlns:p14="http://schemas.microsoft.com/office/powerpoint/2010/main" val="2510845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48640" y="356010"/>
            <a:ext cx="7955281" cy="5587589"/>
          </a:xfrm>
        </p:spPr>
      </p:pic>
    </p:spTree>
    <p:custDataLst>
      <p:tags r:id="rId1"/>
    </p:custDataLst>
    <p:extLst>
      <p:ext uri="{BB962C8B-B14F-4D97-AF65-F5344CB8AC3E}">
        <p14:creationId xmlns:p14="http://schemas.microsoft.com/office/powerpoint/2010/main" val="10113313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RBrand_4_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blic Values Presentation VBB" id="{7D2509F2-26E3-4D99-8CD8-EE4295D8F9ED}" vid="{98797F88-FF56-4F64-9824-FD6B79E943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14045</TotalTime>
  <Words>3644</Words>
  <Application>Microsoft Office PowerPoint</Application>
  <PresentationFormat>On-screen Show (4:3)</PresentationFormat>
  <Paragraphs>557</Paragraphs>
  <Slides>54</Slides>
  <Notes>54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54</vt:i4>
      </vt:variant>
    </vt:vector>
  </HeadingPairs>
  <TitlesOfParts>
    <vt:vector size="62" baseType="lpstr">
      <vt:lpstr>ＭＳ Ｐゴシック</vt:lpstr>
      <vt:lpstr>Arial</vt:lpstr>
      <vt:lpstr>Brush Script MT</vt:lpstr>
      <vt:lpstr>Calibri</vt:lpstr>
      <vt:lpstr>Californian FB</vt:lpstr>
      <vt:lpstr>Wingdings</vt:lpstr>
      <vt:lpstr>Office Theme</vt:lpstr>
      <vt:lpstr>ANRBrand_4_H</vt:lpstr>
      <vt:lpstr>Delegate Orientation #2</vt:lpstr>
      <vt:lpstr>This Orientation Will Cover…</vt:lpstr>
      <vt:lpstr>Trip Highlights</vt:lpstr>
      <vt:lpstr>PowerPoint Presentation</vt:lpstr>
      <vt:lpstr>What We Will Cover</vt:lpstr>
      <vt:lpstr>4-H’s Public Partnership USDA &amp; Land-grant institutions </vt:lpstr>
      <vt:lpstr>Where Does 4-H Fit?</vt:lpstr>
      <vt:lpstr>PowerPoint Presentation</vt:lpstr>
      <vt:lpstr>PowerPoint Presentation</vt:lpstr>
      <vt:lpstr>PowerPoint Presentation</vt:lpstr>
      <vt:lpstr>Prepping for Capitol Hill Visits </vt:lpstr>
      <vt:lpstr>Purpose of Capitol Hill Visits </vt:lpstr>
      <vt:lpstr>Purpose cont.</vt:lpstr>
      <vt:lpstr>Prepping for Congressional Visits</vt:lpstr>
      <vt:lpstr>Prepping-Research</vt:lpstr>
      <vt:lpstr>Prepping-Summary Sheet</vt:lpstr>
      <vt:lpstr>Prepping cont. </vt:lpstr>
      <vt:lpstr>Prepping cont. </vt:lpstr>
      <vt:lpstr>Content of Message</vt:lpstr>
      <vt:lpstr>Delivering Your Message</vt:lpstr>
      <vt:lpstr>What are Public Values?</vt:lpstr>
      <vt:lpstr>Why are they important?</vt:lpstr>
      <vt:lpstr>California 4-H Public Values</vt:lpstr>
      <vt:lpstr>California 4-H Public Values</vt:lpstr>
      <vt:lpstr>California 4-H Public Values</vt:lpstr>
      <vt:lpstr>California 4-H Public Values</vt:lpstr>
      <vt:lpstr>California 4-H Public Values</vt:lpstr>
      <vt:lpstr>California 4-H Public Values</vt:lpstr>
      <vt:lpstr>Reminders…</vt:lpstr>
      <vt:lpstr>During Your Visit:</vt:lpstr>
      <vt:lpstr>Upon Return </vt:lpstr>
      <vt:lpstr>Questions?</vt:lpstr>
      <vt:lpstr>Schedule  </vt:lpstr>
      <vt:lpstr>PowerPoint Presentation</vt:lpstr>
      <vt:lpstr>PowerPoint Presentation</vt:lpstr>
      <vt:lpstr>PowerPoint Presentation</vt:lpstr>
      <vt:lpstr>PowerPoint Presentation</vt:lpstr>
      <vt:lpstr>PowerPoint Presentation</vt:lpstr>
      <vt:lpstr>PowerPoint Presentation</vt:lpstr>
      <vt:lpstr>What are Workshops?</vt:lpstr>
      <vt:lpstr>What are Committees?</vt:lpstr>
      <vt:lpstr>         </vt:lpstr>
      <vt:lpstr>Delegate Expectations</vt:lpstr>
      <vt:lpstr>Dress Code</vt:lpstr>
      <vt:lpstr>PowerPoint Presentation</vt:lpstr>
      <vt:lpstr>   Plans of Action </vt:lpstr>
      <vt:lpstr>   </vt:lpstr>
      <vt:lpstr>   </vt:lpstr>
      <vt:lpstr>   </vt:lpstr>
      <vt:lpstr>   </vt:lpstr>
      <vt:lpstr>PowerPoint Presentation</vt:lpstr>
      <vt:lpstr>   </vt:lpstr>
      <vt:lpstr>Social Media</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CWF 2013</dc:title>
  <dc:creator>Windows User</dc:creator>
  <cp:lastModifiedBy>Scott C Mautte</cp:lastModifiedBy>
  <cp:revision>165</cp:revision>
  <cp:lastPrinted>2015-04-21T23:25:43Z</cp:lastPrinted>
  <dcterms:created xsi:type="dcterms:W3CDTF">2013-04-08T20:20:18Z</dcterms:created>
  <dcterms:modified xsi:type="dcterms:W3CDTF">2017-03-22T15:25:15Z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1A23D637-9CD9-460D-A43D-5F19B62AC939</vt:lpwstr>
  </property>
  <property fmtid="{D5CDD505-2E9C-101B-9397-08002B2CF9AE}" pid="3" name="ArticulatePath">
    <vt:lpwstr>02 CWF Delegate Orientation pt2 with Capitol Hill Training</vt:lpwstr>
  </property>
</Properties>
</file>