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0" r:id="rId3"/>
    <p:sldId id="260" r:id="rId4"/>
    <p:sldId id="331" r:id="rId5"/>
    <p:sldId id="332" r:id="rId6"/>
    <p:sldId id="338" r:id="rId7"/>
    <p:sldId id="333" r:id="rId8"/>
    <p:sldId id="334" r:id="rId9"/>
    <p:sldId id="339" r:id="rId10"/>
    <p:sldId id="340" r:id="rId11"/>
    <p:sldId id="345" r:id="rId12"/>
    <p:sldId id="346" r:id="rId13"/>
    <p:sldId id="335" r:id="rId14"/>
    <p:sldId id="336" r:id="rId15"/>
    <p:sldId id="337" r:id="rId16"/>
    <p:sldId id="348" r:id="rId17"/>
    <p:sldId id="341" r:id="rId18"/>
    <p:sldId id="347" r:id="rId19"/>
    <p:sldId id="344" r:id="rId20"/>
    <p:sldId id="306" r:id="rId21"/>
    <p:sldId id="349" r:id="rId22"/>
    <p:sldId id="276" r:id="rId23"/>
    <p:sldId id="310" r:id="rId24"/>
    <p:sldId id="261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Worker" initials="S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77191" autoAdjust="0"/>
  </p:normalViewPr>
  <p:slideViewPr>
    <p:cSldViewPr snapToGrid="0" snapToObjects="1">
      <p:cViewPr varScale="1">
        <p:scale>
          <a:sx n="68" d="100"/>
          <a:sy n="68" d="100"/>
        </p:scale>
        <p:origin x="19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A5332B-B76B-494C-ADF4-98CB46922961}" type="datetimeFigureOut">
              <a:rPr lang="en-US"/>
              <a:pPr>
                <a:defRPr/>
              </a:pPr>
              <a:t>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C94619-8153-4A50-AB1E-34781A8EB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96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FCB92-86A7-43EC-8949-335F3E3D12B2}" type="datetimeFigureOut">
              <a:rPr lang="en-US"/>
              <a:pPr>
                <a:defRPr/>
              </a:pPr>
              <a:t>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6" tIns="44064" rIns="88126" bIns="440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26" tIns="44064" rIns="88126" bIns="440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DD0EC6-82A6-4212-9E7C-E7447E3A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1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3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0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8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6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ANNE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22443-AA22-4D33-B99C-C736A85DF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20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ANNE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550B1-49BF-4EDC-A13F-B8B52282C2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798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ANNE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550B1-49BF-4EDC-A13F-B8B52282C2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58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D0EC6-82A6-4212-9E7C-E7447E3ADA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5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" name="Picture 1" descr="Wave+ANRLogo_4-H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8663"/>
            <a:ext cx="88519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4h.org/files/146514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mailto:amiaccopucci@ucanr.edu" TargetMode="External"/><Relationship Id="rId4" Type="http://schemas.openxmlformats.org/officeDocument/2006/relationships/hyperlink" Target="mailto:smworker@ucanr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36" name="Picture 5" descr="ANR_HEhorizon_poster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3520553" y="6196920"/>
              <a:ext cx="29668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184589"/>
                  </a:solidFill>
                  <a:latin typeface="Lucida Grande"/>
                  <a:ea typeface="Lucida Grande"/>
                  <a:cs typeface="Lucida Grande"/>
                </a:rPr>
                <a:t>4-H Youth Development Program</a:t>
              </a:r>
            </a:p>
            <a:p>
              <a:pPr eaLnBrk="1" hangingPunct="1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8438" name="Picture 6" descr="C:\Documents and Settings\sworker\Desktop\clover-transparent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630" y="4994797"/>
              <a:ext cx="1301216" cy="13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47085" y="390136"/>
            <a:ext cx="8322744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Hands On! Minds On! Inquiry Learning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Bridging the Bay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Region 4 Afterschool Programs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February 1,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Steven Worker &amp; Anne Iaccopucci </a:t>
            </a:r>
          </a:p>
        </p:txBody>
      </p:sp>
      <p:pic>
        <p:nvPicPr>
          <p:cNvPr id="2" name="Picture 2" descr="Q:\4-HWork\SET\Focus - Curriculum\Robotics\Robotics SLC2011\IMG_028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019" y="1286122"/>
            <a:ext cx="2487215" cy="165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03" descr="D:\4-HWork\SET\Promotion\Photos\Science - boy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0309" y="1289201"/>
            <a:ext cx="1117168" cy="165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ET - 1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701" y="1289201"/>
            <a:ext cx="1102272" cy="165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sworker\Desktop\5th grade 2011 02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197" y="1289201"/>
            <a:ext cx="1438598" cy="165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Further Inquiry … 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Verdana" pitchFamily="34" charset="0"/>
                <a:cs typeface="Verdana"/>
              </a:rPr>
              <a:t>Share the two group experiences.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What were some of the similarities and differences of the two groups’ experiences?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What </a:t>
            </a:r>
            <a:r>
              <a:rPr lang="en-US" sz="2000" dirty="0">
                <a:latin typeface="Verdana" pitchFamily="34" charset="0"/>
                <a:cs typeface="Verdana"/>
              </a:rPr>
              <a:t>conclusions can you draw from the two experiences?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How could you use some of the learning in other situations?</a:t>
            </a:r>
            <a:endParaRPr lang="en-US" sz="1400" dirty="0">
              <a:latin typeface="Verdana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How </a:t>
            </a:r>
            <a:r>
              <a:rPr lang="en-US" sz="2000" dirty="0">
                <a:latin typeface="Verdana" pitchFamily="34" charset="0"/>
                <a:cs typeface="Verdana"/>
              </a:rPr>
              <a:t>might children respond to these two experiences?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How </a:t>
            </a:r>
            <a:r>
              <a:rPr lang="en-US" sz="2000" dirty="0">
                <a:latin typeface="Verdana" pitchFamily="34" charset="0"/>
                <a:cs typeface="Verdana"/>
              </a:rPr>
              <a:t>might this be applied to other afterschool learning?</a:t>
            </a:r>
          </a:p>
        </p:txBody>
      </p:sp>
    </p:spTree>
    <p:extLst>
      <p:ext uri="{BB962C8B-B14F-4D97-AF65-F5344CB8AC3E}">
        <p14:creationId xmlns:p14="http://schemas.microsoft.com/office/powerpoint/2010/main" val="3733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466531"/>
            <a:ext cx="8229600" cy="495001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Inquiry </a:t>
            </a:r>
            <a:endParaRPr lang="en-US" sz="2400" b="1" dirty="0" smtClean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  <a:cs typeface="Verdana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  <a:cs typeface="Verdana"/>
            </a:endParaRPr>
          </a:p>
          <a:p>
            <a:r>
              <a:rPr lang="en-US" altLang="en-US" sz="2400" dirty="0" smtClean="0">
                <a:latin typeface="Verdana" panose="020B0604030504040204" pitchFamily="34" charset="0"/>
              </a:rPr>
              <a:t>A learning environment where youth are engaged in open-ended, learner-centered, hands-on activities.</a:t>
            </a:r>
          </a:p>
          <a:p>
            <a:endParaRPr lang="en-US" altLang="en-US" sz="2400" dirty="0" smtClean="0">
              <a:latin typeface="Verdana" panose="020B0604030504040204" pitchFamily="34" charset="0"/>
            </a:endParaRPr>
          </a:p>
          <a:p>
            <a:r>
              <a:rPr lang="en-US" altLang="en-US" sz="2400" dirty="0" smtClean="0">
                <a:latin typeface="Verdana" panose="020B0604030504040204" pitchFamily="34" charset="0"/>
              </a:rPr>
              <a:t>Youth seek answers to questions rather than being given answers.</a:t>
            </a:r>
          </a:p>
          <a:p>
            <a:endParaRPr lang="en-US" altLang="en-US" sz="2400" dirty="0" smtClean="0">
              <a:latin typeface="Verdana" panose="020B0604030504040204" pitchFamily="34" charset="0"/>
            </a:endParaRPr>
          </a:p>
          <a:p>
            <a:r>
              <a:rPr lang="en-US" altLang="en-US" sz="2400" dirty="0" smtClean="0">
                <a:latin typeface="Verdana" panose="020B0604030504040204" pitchFamily="34" charset="0"/>
              </a:rPr>
              <a:t>Facilitating an open discussion is crucial in promoting inquiry. </a:t>
            </a:r>
          </a:p>
        </p:txBody>
      </p:sp>
    </p:spTree>
    <p:extLst>
      <p:ext uri="{BB962C8B-B14F-4D97-AF65-F5344CB8AC3E}">
        <p14:creationId xmlns:p14="http://schemas.microsoft.com/office/powerpoint/2010/main" val="14889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2065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Inquiry</a:t>
            </a:r>
            <a:endParaRPr lang="en-US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39738" y="833438"/>
            <a:ext cx="8686800" cy="381635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b="1" dirty="0" smtClean="0">
                <a:latin typeface="Verdana" panose="020B0604030504040204" pitchFamily="34" charset="0"/>
              </a:rPr>
              <a:t>Open/Full</a:t>
            </a:r>
            <a:r>
              <a:rPr lang="en-US" altLang="en-US" sz="2400" dirty="0" smtClean="0">
                <a:latin typeface="Verdana" panose="020B0604030504040204" pitchFamily="34" charset="0"/>
              </a:rPr>
              <a:t> – “doing science” – youth formulate their own problem to investigate.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400" dirty="0" smtClean="0">
              <a:latin typeface="Verdana" panose="020B060403050404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b="1" dirty="0" smtClean="0">
                <a:latin typeface="Verdana" panose="020B0604030504040204" pitchFamily="34" charset="0"/>
              </a:rPr>
              <a:t>Guided</a:t>
            </a:r>
            <a:r>
              <a:rPr lang="en-US" altLang="en-US" sz="2400" dirty="0" smtClean="0">
                <a:latin typeface="Verdana" panose="020B0604030504040204" pitchFamily="34" charset="0"/>
              </a:rPr>
              <a:t> - The educator provides only the materials and problem to investigate. Students devise their own procedure to solve the problem.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400" dirty="0" smtClean="0">
              <a:latin typeface="Verdana" panose="020B060403050404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b="1" dirty="0" smtClean="0">
                <a:latin typeface="Verdana" panose="020B0604030504040204" pitchFamily="34" charset="0"/>
              </a:rPr>
              <a:t>Directed/Structured</a:t>
            </a:r>
            <a:r>
              <a:rPr lang="en-US" altLang="en-US" sz="2400" dirty="0" smtClean="0">
                <a:latin typeface="Verdana" panose="020B0604030504040204" pitchFamily="34" charset="0"/>
              </a:rPr>
              <a:t> – “cookbook” - The educator provides youth with a hands-on problem to investigate, as well as the procedures but does not inform them of expected outcomes.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122238" y="1022350"/>
            <a:ext cx="334962" cy="47228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87375" y="3517188"/>
            <a:ext cx="83931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Inquiry includes … 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1.	Asking questions </a:t>
            </a:r>
            <a:r>
              <a:rPr lang="en-US" sz="2000" dirty="0" smtClean="0">
                <a:latin typeface="Verdana" pitchFamily="34" charset="0"/>
                <a:cs typeface="Verdana"/>
              </a:rPr>
              <a:t>and </a:t>
            </a:r>
            <a:r>
              <a:rPr lang="en-US" sz="2000" dirty="0">
                <a:latin typeface="Verdana" pitchFamily="34" charset="0"/>
                <a:cs typeface="Verdana"/>
              </a:rPr>
              <a:t>defining </a:t>
            </a:r>
            <a:r>
              <a:rPr lang="en-US" sz="2000" dirty="0" smtClean="0">
                <a:latin typeface="Verdana" pitchFamily="34" charset="0"/>
                <a:cs typeface="Verdana"/>
              </a:rPr>
              <a:t>problems.</a:t>
            </a:r>
            <a:endParaRPr lang="en-US" sz="2000" dirty="0">
              <a:latin typeface="Verdana" pitchFamily="34" charset="0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2</a:t>
            </a:r>
            <a:r>
              <a:rPr lang="en-US" sz="2000" dirty="0">
                <a:latin typeface="Verdana" pitchFamily="34" charset="0"/>
                <a:cs typeface="Verdana"/>
              </a:rPr>
              <a:t>.	Developing and using models.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3</a:t>
            </a:r>
            <a:r>
              <a:rPr lang="en-US" sz="2000" dirty="0">
                <a:latin typeface="Verdana" pitchFamily="34" charset="0"/>
                <a:cs typeface="Verdana"/>
              </a:rPr>
              <a:t>.	Planning and carrying out investigations.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4</a:t>
            </a:r>
            <a:r>
              <a:rPr lang="en-US" sz="2000" dirty="0">
                <a:latin typeface="Verdana" pitchFamily="34" charset="0"/>
                <a:cs typeface="Verdana"/>
              </a:rPr>
              <a:t>.	Analyzing and interpreting data.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5</a:t>
            </a:r>
            <a:r>
              <a:rPr lang="en-US" sz="2000" dirty="0">
                <a:latin typeface="Verdana" pitchFamily="34" charset="0"/>
                <a:cs typeface="Verdana"/>
              </a:rPr>
              <a:t>.	Using math and computers.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6</a:t>
            </a:r>
            <a:r>
              <a:rPr lang="en-US" sz="2000" dirty="0">
                <a:latin typeface="Verdana" pitchFamily="34" charset="0"/>
                <a:cs typeface="Verdana"/>
              </a:rPr>
              <a:t>.	Constructing </a:t>
            </a:r>
            <a:r>
              <a:rPr lang="en-US" sz="2000" dirty="0" smtClean="0">
                <a:latin typeface="Verdana" pitchFamily="34" charset="0"/>
                <a:cs typeface="Verdana"/>
              </a:rPr>
              <a:t>explanations </a:t>
            </a:r>
            <a:r>
              <a:rPr lang="en-US" sz="2000" dirty="0">
                <a:latin typeface="Verdana" pitchFamily="34" charset="0"/>
                <a:cs typeface="Verdana"/>
              </a:rPr>
              <a:t>and designing </a:t>
            </a:r>
            <a:r>
              <a:rPr lang="en-US" sz="2000" dirty="0" smtClean="0">
                <a:latin typeface="Verdana" pitchFamily="34" charset="0"/>
                <a:cs typeface="Verdana"/>
              </a:rPr>
              <a:t>solutions.</a:t>
            </a:r>
            <a:endParaRPr lang="en-US" sz="2000" dirty="0">
              <a:latin typeface="Verdana" pitchFamily="34" charset="0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7</a:t>
            </a:r>
            <a:r>
              <a:rPr lang="en-US" sz="2000" dirty="0">
                <a:latin typeface="Verdana" pitchFamily="34" charset="0"/>
                <a:cs typeface="Verdana"/>
              </a:rPr>
              <a:t>.	Engaging in </a:t>
            </a:r>
            <a:r>
              <a:rPr lang="en-US" sz="2000" dirty="0" smtClean="0">
                <a:latin typeface="Verdana" pitchFamily="34" charset="0"/>
                <a:cs typeface="Verdana"/>
              </a:rPr>
              <a:t>argumentation from evidence.</a:t>
            </a:r>
            <a:endParaRPr lang="en-US" sz="2000" dirty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Obtaining</a:t>
            </a:r>
            <a:r>
              <a:rPr lang="en-US" sz="2000" dirty="0">
                <a:latin typeface="Verdana" pitchFamily="34" charset="0"/>
                <a:cs typeface="Verdana"/>
              </a:rPr>
              <a:t>, evaluating and communicating information</a:t>
            </a:r>
            <a:r>
              <a:rPr lang="en-US" sz="2000" dirty="0" smtClean="0">
                <a:latin typeface="Verdana" pitchFamily="34" charset="0"/>
                <a:cs typeface="Verdana"/>
              </a:rPr>
              <a:t>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  <a:defRPr/>
            </a:pPr>
            <a:endParaRPr lang="en-US" sz="2000" dirty="0">
              <a:latin typeface="Verdana" pitchFamily="34" charset="0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Verdana" pitchFamily="34" charset="0"/>
                <a:cs typeface="Verdana"/>
              </a:rPr>
              <a:t>How were these used in the experience? </a:t>
            </a: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0484" name="Picture 4" descr="http://www.birdsleuth.org/wp-content/uploads/2013/08/ngss_logo-980x517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096" y="1601745"/>
            <a:ext cx="5181256" cy="27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Role of the Facilitator / Educator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Donut 3"/>
          <p:cNvSpPr/>
          <p:nvPr/>
        </p:nvSpPr>
        <p:spPr>
          <a:xfrm>
            <a:off x="5873750" y="2051050"/>
            <a:ext cx="2489200" cy="2206625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059113" y="2051050"/>
            <a:ext cx="2489200" cy="2206625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457200" y="2051050"/>
            <a:ext cx="2208213" cy="2208213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30188" y="2563813"/>
            <a:ext cx="296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/>
              <a:t>Teacher</a:t>
            </a:r>
            <a:endParaRPr lang="en-US" altLang="en-US" sz="40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21025" y="2563813"/>
            <a:ext cx="6064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/>
              <a:t>Guide    Facilitator    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675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Asking open-ended questions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Why is it important to ask questions?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kinds of questions are there?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27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68941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Asking open-ended questions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Verdana" pitchFamily="34" charset="0"/>
                <a:cs typeface="Verdana"/>
              </a:rPr>
              <a:t>Closed </a:t>
            </a:r>
            <a:r>
              <a:rPr lang="en-US" sz="2400" b="1" dirty="0">
                <a:latin typeface="Verdana" pitchFamily="34" charset="0"/>
                <a:cs typeface="Verdana"/>
              </a:rPr>
              <a:t>Questions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have </a:t>
            </a:r>
            <a:r>
              <a:rPr lang="en-US" sz="2400" dirty="0">
                <a:latin typeface="Verdana" pitchFamily="34" charset="0"/>
                <a:cs typeface="Verdana"/>
              </a:rPr>
              <a:t>a limited number of acceptable responses or </a:t>
            </a:r>
            <a:br>
              <a:rPr lang="en-US" sz="2400" dirty="0">
                <a:latin typeface="Verdana" pitchFamily="34" charset="0"/>
                <a:cs typeface="Verdana"/>
              </a:rPr>
            </a:br>
            <a:r>
              <a:rPr lang="en-US" sz="2400" dirty="0">
                <a:latin typeface="Verdana" pitchFamily="34" charset="0"/>
                <a:cs typeface="Verdana"/>
              </a:rPr>
              <a:t>  “right answers</a:t>
            </a:r>
            <a:r>
              <a:rPr lang="en-US" sz="2400" dirty="0" smtClean="0">
                <a:latin typeface="Verdana" pitchFamily="34" charset="0"/>
                <a:cs typeface="Verdana"/>
              </a:rPr>
              <a:t>”.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Often begin </a:t>
            </a:r>
            <a:r>
              <a:rPr lang="en-US" sz="2400" dirty="0">
                <a:latin typeface="Verdana" pitchFamily="34" charset="0"/>
                <a:cs typeface="Verdana"/>
              </a:rPr>
              <a:t>with </a:t>
            </a:r>
            <a:r>
              <a:rPr lang="en-US" sz="2400" i="1" dirty="0">
                <a:latin typeface="Verdana" pitchFamily="34" charset="0"/>
                <a:cs typeface="Verdana"/>
              </a:rPr>
              <a:t>who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what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when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 smtClean="0">
                <a:latin typeface="Verdana" pitchFamily="34" charset="0"/>
                <a:cs typeface="Verdana"/>
              </a:rPr>
              <a:t>where</a:t>
            </a:r>
            <a:r>
              <a:rPr lang="en-US" sz="2400" dirty="0">
                <a:latin typeface="Verdana" pitchFamily="34" charset="0"/>
                <a:cs typeface="Verdana"/>
              </a:rPr>
              <a:t>, and </a:t>
            </a:r>
            <a:r>
              <a:rPr lang="en-US" sz="2400" i="1" dirty="0">
                <a:latin typeface="Verdana" pitchFamily="34" charset="0"/>
                <a:cs typeface="Verdana"/>
              </a:rPr>
              <a:t>name</a:t>
            </a:r>
            <a:r>
              <a:rPr lang="en-US" sz="2400" dirty="0">
                <a:latin typeface="Verdana" pitchFamily="34" charset="0"/>
                <a:cs typeface="Verdana"/>
              </a:rPr>
              <a:t>, and sometimes </a:t>
            </a:r>
            <a:r>
              <a:rPr lang="en-US" sz="2400" i="1" dirty="0">
                <a:latin typeface="Verdana" pitchFamily="34" charset="0"/>
                <a:cs typeface="Verdana"/>
              </a:rPr>
              <a:t>how</a:t>
            </a:r>
            <a:r>
              <a:rPr lang="en-US" sz="2400" dirty="0">
                <a:latin typeface="Verdana" pitchFamily="34" charset="0"/>
                <a:cs typeface="Verdana"/>
              </a:rPr>
              <a:t> and </a:t>
            </a:r>
            <a:r>
              <a:rPr lang="en-US" sz="2400" i="1" dirty="0">
                <a:latin typeface="Verdana" pitchFamily="34" charset="0"/>
                <a:cs typeface="Verdana"/>
              </a:rPr>
              <a:t>why </a:t>
            </a:r>
            <a:r>
              <a:rPr lang="en-US" sz="2400" i="1" dirty="0" smtClean="0">
                <a:latin typeface="Verdana" pitchFamily="34" charset="0"/>
                <a:cs typeface="Verdana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They limit discussion.</a:t>
            </a: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Verdana" pitchFamily="34" charset="0"/>
                <a:cs typeface="Verdana"/>
              </a:rPr>
              <a:t>Open </a:t>
            </a:r>
            <a:r>
              <a:rPr lang="en-US" sz="2400" b="1" dirty="0">
                <a:latin typeface="Verdana" pitchFamily="34" charset="0"/>
                <a:cs typeface="Verdana"/>
              </a:rPr>
              <a:t>Questions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those </a:t>
            </a:r>
            <a:r>
              <a:rPr lang="en-US" sz="2400" dirty="0">
                <a:latin typeface="Verdana" pitchFamily="34" charset="0"/>
                <a:cs typeface="Verdana"/>
              </a:rPr>
              <a:t>that can be explored </a:t>
            </a:r>
            <a:r>
              <a:rPr lang="en-US" sz="2400" dirty="0" smtClean="0">
                <a:latin typeface="Verdana" pitchFamily="34" charset="0"/>
                <a:cs typeface="Verdana"/>
              </a:rPr>
              <a:t>further, don’t have a single “right” answer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They promote discussion!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Use terms: </a:t>
            </a:r>
            <a:r>
              <a:rPr lang="en-US" sz="2400" i="1" dirty="0" smtClean="0">
                <a:latin typeface="Verdana" pitchFamily="34" charset="0"/>
                <a:cs typeface="Verdana"/>
              </a:rPr>
              <a:t>discuss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interpret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 smtClean="0">
                <a:latin typeface="Verdana" pitchFamily="34" charset="0"/>
                <a:cs typeface="Verdana"/>
              </a:rPr>
              <a:t>explain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evaluate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compare</a:t>
            </a:r>
            <a:r>
              <a:rPr lang="en-US" sz="2400" dirty="0">
                <a:latin typeface="Verdana" pitchFamily="34" charset="0"/>
                <a:cs typeface="Verdana"/>
              </a:rPr>
              <a:t>, </a:t>
            </a:r>
            <a:r>
              <a:rPr lang="en-US" sz="2400" i="1" dirty="0">
                <a:latin typeface="Verdana" pitchFamily="34" charset="0"/>
                <a:cs typeface="Verdana"/>
              </a:rPr>
              <a:t>if</a:t>
            </a:r>
            <a:r>
              <a:rPr lang="en-US" sz="2400" dirty="0">
                <a:latin typeface="Verdana" pitchFamily="34" charset="0"/>
                <a:cs typeface="Verdana"/>
              </a:rPr>
              <a:t>, or </a:t>
            </a:r>
            <a:r>
              <a:rPr lang="en-US" sz="2400" i="1" dirty="0">
                <a:latin typeface="Verdana" pitchFamily="34" charset="0"/>
                <a:cs typeface="Verdana"/>
              </a:rPr>
              <a:t>what </a:t>
            </a:r>
            <a:r>
              <a:rPr lang="en-US" sz="2400" i="1" dirty="0" smtClean="0">
                <a:latin typeface="Verdana" pitchFamily="34" charset="0"/>
                <a:cs typeface="Verdana"/>
              </a:rPr>
              <a:t>if.</a:t>
            </a: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16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Question time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Verdana" pitchFamily="34" charset="0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In </a:t>
            </a:r>
            <a:r>
              <a:rPr lang="en-US" sz="2400" dirty="0">
                <a:latin typeface="Verdana" pitchFamily="34" charset="0"/>
                <a:cs typeface="Verdana"/>
              </a:rPr>
              <a:t>table groups, based on your slug boat experience, create one question for each of the six categories.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2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371474" y="524976"/>
            <a:ext cx="3933825" cy="61802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 smtClean="0">
                <a:latin typeface="Verdana" panose="020B0604030504040204" pitchFamily="34" charset="0"/>
              </a:rPr>
              <a:t>Take Home #1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81135" y="1211165"/>
            <a:ext cx="3933825" cy="4298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Educational activities should involve an intentional combination of hands-on activities, with purposeful debriefing, and authentic application.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 is called the experiential learning cycle.</a:t>
            </a:r>
          </a:p>
        </p:txBody>
      </p:sp>
      <p:pic>
        <p:nvPicPr>
          <p:cNvPr id="6" name="Picture 8" descr="http://www.waco-texas.com/images/police/take-me-h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279" y="3784146"/>
            <a:ext cx="23272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 txBox="1">
            <a:spLocks/>
          </p:cNvSpPr>
          <p:nvPr/>
        </p:nvSpPr>
        <p:spPr bwMode="auto">
          <a:xfrm>
            <a:off x="4983195" y="601176"/>
            <a:ext cx="3933825" cy="5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Verdana" panose="020B0604030504040204" pitchFamily="34" charset="0"/>
              </a:rPr>
              <a:t>Take Home </a:t>
            </a:r>
            <a:r>
              <a:rPr lang="en-US" altLang="en-US" sz="3000" b="1" dirty="0" smtClean="0">
                <a:latin typeface="Verdana" panose="020B0604030504040204" pitchFamily="34" charset="0"/>
              </a:rPr>
              <a:t>#2</a:t>
            </a:r>
            <a:endParaRPr lang="en-US" altLang="en-US" sz="3000" b="1" dirty="0">
              <a:latin typeface="Verdana" panose="020B060403050404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908550" y="1211165"/>
            <a:ext cx="39338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Some </a:t>
            </a:r>
            <a:r>
              <a:rPr lang="en-US" alt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activities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should involve youth-planned and led investigations into phenomena with minimal instruction from an adult.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 is called inquiry-based learning. </a:t>
            </a:r>
            <a:endParaRPr lang="en-US" altLang="en-US" sz="1800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2682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Tools of the Trade II</a:t>
            </a:r>
            <a:endParaRPr lang="en-US" sz="2800" b="1" dirty="0">
              <a:latin typeface="Verdana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Uses </a:t>
            </a:r>
            <a:r>
              <a:rPr lang="en-US" sz="2000" dirty="0">
                <a:latin typeface="Verdana" pitchFamily="34" charset="0"/>
                <a:cs typeface="Verdana"/>
              </a:rPr>
              <a:t>a “train-the-trainer” approach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Provides 22-hours of training modules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Geared to frontline staff                                                 and youth workers 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Uses a hands-on,                                                       interactive skill-building                                     approach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Provides tools drawn </a:t>
            </a:r>
            <a:r>
              <a:rPr lang="en-US" sz="2000" dirty="0" smtClean="0">
                <a:latin typeface="Verdana" pitchFamily="34" charset="0"/>
                <a:cs typeface="Verdana"/>
              </a:rPr>
              <a:t>from </a:t>
            </a:r>
            <a:r>
              <a:rPr lang="en-US" sz="2000" dirty="0">
                <a:latin typeface="Verdana" pitchFamily="34" charset="0"/>
                <a:cs typeface="Verdana"/>
              </a:rPr>
              <a:t>research and best                                practices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Covers SET topics including: inquiry, SET-rich    environments, curriculum, centers and teens as </a:t>
            </a:r>
            <a:r>
              <a:rPr lang="en-US" sz="2000" dirty="0" smtClean="0">
                <a:latin typeface="Verdana" pitchFamily="34" charset="0"/>
                <a:cs typeface="Verdana"/>
              </a:rPr>
              <a:t>teachers</a:t>
            </a: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4" name="Picture 1" descr="Tools of the Trade Cover II 2-27-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984" y="132481"/>
            <a:ext cx="2629015" cy="34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6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Agenda</a:t>
            </a:r>
            <a:endParaRPr lang="en-US" sz="2800" b="1" dirty="0">
              <a:latin typeface="Verdana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(10m) Welcome, Introductions, and Overview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(20m) Activity 1: Swamp Slugs!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(30m) Activity 2: Build a Swamp Slug Boat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(15m) Activity 3: Science Inquiry and Experiential Learning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(15m) Review &amp; Evaluation</a:t>
            </a:r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08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47638"/>
            <a:ext cx="8646695" cy="7314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What is 4-H?</a:t>
            </a:r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7938"/>
            <a:ext cx="47259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Q:\4-HWork\State 4-H Office\Logos\4-H\Clover-For E-Media\4h_mark2_e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470" y="974725"/>
            <a:ext cx="134201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156451displa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588" y="4882507"/>
            <a:ext cx="2833387" cy="6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aamu.edu/Academics/alns/Documents/800px-USDA_logo_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47" y="4910201"/>
            <a:ext cx="92765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oss 8"/>
          <p:cNvSpPr/>
          <p:nvPr/>
        </p:nvSpPr>
        <p:spPr>
          <a:xfrm>
            <a:off x="1652588" y="5094694"/>
            <a:ext cx="266700" cy="276225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4271963" y="5094694"/>
            <a:ext cx="266700" cy="276225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4213" y="4928690"/>
            <a:ext cx="151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County Governments</a:t>
            </a:r>
            <a:endParaRPr lang="en-US" sz="1600" dirty="0"/>
          </a:p>
        </p:txBody>
      </p:sp>
      <p:sp>
        <p:nvSpPr>
          <p:cNvPr id="12" name="Equal 11"/>
          <p:cNvSpPr/>
          <p:nvPr/>
        </p:nvSpPr>
        <p:spPr>
          <a:xfrm>
            <a:off x="6005513" y="4898840"/>
            <a:ext cx="790574" cy="60443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Q:\4-HWork\State 4-H Office\Logos\4-H\Clover-For E-Media\4h_mark2_e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5" y="4934972"/>
            <a:ext cx="561974" cy="5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UCCE_DropShadow_T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6" y="47438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997" y="2548330"/>
            <a:ext cx="76581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Verdana" pitchFamily="34" charset="0"/>
              </a:rPr>
              <a:t>4-H is a nonformal youth education program for young people (ages 5-19</a:t>
            </a:r>
            <a:r>
              <a:rPr lang="en-US" dirty="0" smtClean="0">
                <a:latin typeface="Verdana" pitchFamily="34" charset="0"/>
              </a:rPr>
              <a:t>). </a:t>
            </a:r>
            <a:r>
              <a:rPr lang="en-US" dirty="0" smtClean="0">
                <a:latin typeface="Verdana" pitchFamily="34" charset="0"/>
                <a:cs typeface="Verdana"/>
              </a:rPr>
              <a:t>Nationally</a:t>
            </a:r>
            <a:r>
              <a:rPr lang="en-US" dirty="0">
                <a:latin typeface="Verdana" pitchFamily="34" charset="0"/>
                <a:cs typeface="Verdana"/>
              </a:rPr>
              <a:t>, over 7 million youth participate in 4-H through </a:t>
            </a:r>
            <a:r>
              <a:rPr lang="en-US" dirty="0" smtClean="0">
                <a:latin typeface="Verdana" pitchFamily="34" charset="0"/>
                <a:cs typeface="Verdana"/>
              </a:rPr>
              <a:t>clubs</a:t>
            </a:r>
            <a:r>
              <a:rPr lang="en-US" dirty="0">
                <a:latin typeface="Verdana" pitchFamily="34" charset="0"/>
                <a:cs typeface="Verdana"/>
              </a:rPr>
              <a:t>, afterschool programs, camps, and school enrichment activities</a:t>
            </a:r>
            <a:r>
              <a:rPr lang="en-US" dirty="0" smtClean="0">
                <a:latin typeface="Verdana" pitchFamily="34" charset="0"/>
                <a:cs typeface="Verdana"/>
              </a:rPr>
              <a:t>.</a:t>
            </a:r>
          </a:p>
          <a:p>
            <a:pPr>
              <a:defRPr/>
            </a:pPr>
            <a:endParaRPr lang="en-US" dirty="0">
              <a:latin typeface="Verdana" pitchFamily="34" charset="0"/>
            </a:endParaRPr>
          </a:p>
          <a:p>
            <a:pPr>
              <a:defRPr/>
            </a:pPr>
            <a:r>
              <a:rPr lang="en-US" dirty="0" smtClean="0">
                <a:latin typeface="Verdana" pitchFamily="34" charset="0"/>
              </a:rPr>
              <a:t>4-H academics develop curriculum, conduct evaluation, and advance the field of research in out-of-school time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4-H_ The Youth Solu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3" y="1600200"/>
            <a:ext cx="6784975" cy="3816350"/>
          </a:xfrm>
        </p:spPr>
      </p:pic>
    </p:spTree>
    <p:extLst>
      <p:ext uri="{BB962C8B-B14F-4D97-AF65-F5344CB8AC3E}">
        <p14:creationId xmlns:p14="http://schemas.microsoft.com/office/powerpoint/2010/main" val="2543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36" y="141724"/>
            <a:ext cx="8646695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4-H Program Framework</a:t>
            </a: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</a:rPr>
              <a:t>Educational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Project-based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Experiential </a:t>
            </a:r>
            <a:r>
              <a:rPr lang="en-US" sz="2000" dirty="0" smtClean="0">
                <a:latin typeface="Verdana" panose="020B0604030504040204" pitchFamily="34" charset="0"/>
              </a:rPr>
              <a:t>learning</a:t>
            </a:r>
            <a:endParaRPr lang="en-US" sz="2000" dirty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Inquiry-based </a:t>
            </a:r>
            <a:r>
              <a:rPr lang="en-US" sz="2000" dirty="0" smtClean="0">
                <a:latin typeface="Verdana" panose="020B0604030504040204" pitchFamily="34" charset="0"/>
              </a:rPr>
              <a:t>instruction</a:t>
            </a:r>
            <a:endParaRPr lang="en-US" sz="2000" dirty="0">
              <a:latin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Collaborative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Service learning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</a:rPr>
              <a:t>Youth Development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Relationship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Youth engagement (youth-adult partnerships)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Community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Skill building</a:t>
            </a:r>
          </a:p>
          <a:p>
            <a:pPr marL="0" indent="0">
              <a:buNone/>
            </a:pPr>
            <a:endParaRPr lang="en-US" sz="16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Verdana" panose="020B0604030504040204" pitchFamily="34" charset="0"/>
                <a:hlinkClick r:id="rId3"/>
              </a:rPr>
              <a:t>http://www.ca4h.org/files/146514.pdf</a:t>
            </a:r>
            <a:r>
              <a:rPr lang="en-US" sz="1600" dirty="0">
                <a:latin typeface="Verdana" panose="020B0604030504040204" pitchFamily="34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767" y="844688"/>
            <a:ext cx="3349834" cy="251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36" y="141724"/>
            <a:ext cx="8646695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4-H Resources</a:t>
            </a: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Verdana"/>
              <a:cs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Verdana" panose="020B0604030504040204" pitchFamily="34" charset="0"/>
              </a:rPr>
              <a:t>Utilize our program and fund development materials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Verdana" panose="020B0604030504040204" pitchFamily="34" charset="0"/>
              </a:rPr>
              <a:t>Professional Development</a:t>
            </a:r>
            <a:r>
              <a:rPr lang="en-US" sz="2000" dirty="0">
                <a:latin typeface="Verdana" panose="020B0604030504040204" pitchFamily="34" charset="0"/>
              </a:rPr>
              <a:t/>
            </a:r>
            <a:br>
              <a:rPr lang="en-US" sz="2000" dirty="0">
                <a:latin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</a:rPr>
              <a:t>Utilize 4-H materials or invite local 4-H staff to help facilitate workshops.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Verdana" panose="020B0604030504040204" pitchFamily="34" charset="0"/>
              </a:rPr>
              <a:t>Curricula</a:t>
            </a:r>
            <a:r>
              <a:rPr lang="en-US" sz="2000" dirty="0">
                <a:latin typeface="Verdana" panose="020B0604030504040204" pitchFamily="34" charset="0"/>
              </a:rPr>
              <a:t/>
            </a:r>
            <a:br>
              <a:rPr lang="en-US" sz="2000" dirty="0">
                <a:latin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</a:rPr>
              <a:t>As a public youth development organization, 4-H materials are often available for free or low cost. Materials are often peer reviewed for accuracy and quality.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Verdana" panose="020B0604030504040204" pitchFamily="34" charset="0"/>
              </a:rPr>
              <a:t>Learn from our research, evaluation, and promising practices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Verdana"/>
                <a:cs typeface="Verdana"/>
              </a:rPr>
              <a:t>4h.ucanr.edu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3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988" name="Picture 7" descr="ANR_HEhorizon_poster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TextBox 8"/>
            <p:cNvSpPr txBox="1">
              <a:spLocks noChangeArrowheads="1"/>
            </p:cNvSpPr>
            <p:nvPr/>
          </p:nvSpPr>
          <p:spPr bwMode="auto">
            <a:xfrm>
              <a:off x="3520553" y="6196920"/>
              <a:ext cx="29668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184589"/>
                  </a:solidFill>
                  <a:latin typeface="Lucida Grande"/>
                  <a:ea typeface="Lucida Grande"/>
                  <a:cs typeface="Lucida Grande"/>
                </a:rPr>
                <a:t>4-H Youth Development Program</a:t>
              </a:r>
            </a:p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pic>
          <p:nvPicPr>
            <p:cNvPr id="41990" name="Picture 6" descr="C:\Documents and Settings\sworker\Desktop\clover-transparent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630" y="4994797"/>
              <a:ext cx="1301216" cy="13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58265" y="221381"/>
            <a:ext cx="8393230" cy="4601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Hands On! Minds On! Inquiry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 smtClean="0">
              <a:solidFill>
                <a:srgbClr val="184589"/>
              </a:solidFill>
              <a:effectLst>
                <a:glow rad="63500">
                  <a:srgbClr val="F7C346">
                    <a:alpha val="83000"/>
                  </a:srgbClr>
                </a:glow>
              </a:effectLst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Verdana" panose="020B0604030504040204" pitchFamily="34" charset="0"/>
              </a:rPr>
              <a:t>Steven </a:t>
            </a:r>
            <a:r>
              <a:rPr lang="en-US" sz="1600" b="1" dirty="0">
                <a:latin typeface="Verdana" panose="020B0604030504040204" pitchFamily="34" charset="0"/>
              </a:rPr>
              <a:t>Worker</a:t>
            </a:r>
            <a:r>
              <a:rPr lang="en-US" sz="1600" dirty="0">
                <a:latin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</a:rPr>
              <a:t>4-H Science, Engineering, and Technology Coordinator</a:t>
            </a:r>
            <a:br>
              <a:rPr lang="en-US" sz="1600" dirty="0">
                <a:latin typeface="Verdana" panose="020B0604030504040204" pitchFamily="34" charset="0"/>
              </a:rPr>
            </a:br>
            <a:r>
              <a:rPr lang="en-US" sz="1600" dirty="0" smtClean="0">
                <a:latin typeface="Verdana" panose="020B0604030504040204" pitchFamily="34" charset="0"/>
                <a:hlinkClick r:id="rId4"/>
              </a:rPr>
              <a:t>smworker@ucanr.edu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Verdana" panose="020B0604030504040204" pitchFamily="34" charset="0"/>
              </a:rPr>
              <a:t>530-754-8519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Verdana" pitchFamily="34" charset="0"/>
                <a:cs typeface="Verdana"/>
              </a:rPr>
              <a:t>Anne Iaccopucci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Verdana" pitchFamily="34" charset="0"/>
                <a:cs typeface="Verdana"/>
              </a:rPr>
              <a:t>4-H Health Living Coordinator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Verdana" pitchFamily="34" charset="0"/>
                <a:cs typeface="Verdana"/>
                <a:hlinkClick r:id="rId5"/>
              </a:rPr>
              <a:t>amiaccopucci@ucanr.edu</a:t>
            </a:r>
            <a:endParaRPr lang="en-US" sz="1600" dirty="0" smtClean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Verdana" pitchFamily="34" charset="0"/>
                <a:cs typeface="Verdana"/>
              </a:rPr>
              <a:t>530-750-1339</a:t>
            </a:r>
            <a:endParaRPr lang="en-US" sz="16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/>
              <a:cs typeface="Verdana"/>
            </a:endParaRPr>
          </a:p>
        </p:txBody>
      </p:sp>
      <p:pic>
        <p:nvPicPr>
          <p:cNvPr id="8" name="Picture 404" descr="D:\4-HWork\SET\Promotion\Photos\fasicnatio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5857" y="2175169"/>
            <a:ext cx="3329450" cy="225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371474" y="524976"/>
            <a:ext cx="3933825" cy="61802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 smtClean="0">
                <a:latin typeface="Verdana" panose="020B0604030504040204" pitchFamily="34" charset="0"/>
              </a:rPr>
              <a:t>Take Home #1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81135" y="1211165"/>
            <a:ext cx="3933825" cy="4298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Educational activities should involve an intentional combination of hands-on activities, with purposeful debriefing, and authentic application.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 is called the experiential learning cycle.</a:t>
            </a:r>
          </a:p>
        </p:txBody>
      </p:sp>
      <p:pic>
        <p:nvPicPr>
          <p:cNvPr id="6" name="Picture 8" descr="http://www.waco-texas.com/images/police/take-me-h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279" y="3784146"/>
            <a:ext cx="23272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 txBox="1">
            <a:spLocks/>
          </p:cNvSpPr>
          <p:nvPr/>
        </p:nvSpPr>
        <p:spPr bwMode="auto">
          <a:xfrm>
            <a:off x="4983195" y="601176"/>
            <a:ext cx="3933825" cy="5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Verdana" panose="020B0604030504040204" pitchFamily="34" charset="0"/>
              </a:rPr>
              <a:t>Take Home </a:t>
            </a:r>
            <a:r>
              <a:rPr lang="en-US" altLang="en-US" sz="3000" b="1" dirty="0" smtClean="0">
                <a:latin typeface="Verdana" panose="020B0604030504040204" pitchFamily="34" charset="0"/>
              </a:rPr>
              <a:t>#2</a:t>
            </a:r>
            <a:endParaRPr lang="en-US" altLang="en-US" sz="3000" b="1" dirty="0">
              <a:latin typeface="Verdana" panose="020B060403050404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908550" y="1211165"/>
            <a:ext cx="39338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Some </a:t>
            </a:r>
            <a:r>
              <a:rPr lang="en-US" alt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activities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should involve youth-planned and led investigations into phenomena with minimal instruction from an adult.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 is called inquiry-based learning. </a:t>
            </a:r>
            <a:endParaRPr lang="en-US" altLang="en-US" sz="1800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Verdana" pitchFamily="34" charset="0"/>
                <a:cs typeface="Verdana"/>
              </a:rPr>
              <a:t>Instructions</a:t>
            </a:r>
            <a:endParaRPr lang="en-US" sz="2000" dirty="0" smtClean="0">
              <a:latin typeface="Verdana" pitchFamily="34" charset="0"/>
              <a:cs typeface="Verdana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On your table you will find a glass with some swamp slugs.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As a group take a few minutes to observe the swamp slugs and their behavior.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Discuss your observations.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Identify several questions you have concerning your observations. 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4" name="Picture 4" descr="MCAN01241_0000[1]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657" y="221381"/>
            <a:ext cx="2057400" cy="87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3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were some of your observations?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questions to do you have?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How can you find answers or test your hypothesis?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Conduct an investigation.</a:t>
            </a: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4" name="Picture 4" descr="MPj0405186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938" y="3630331"/>
            <a:ext cx="2614613" cy="18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new observations did you make?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did you learn?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What else would you like to know?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How could you use what you learned in other                    situations?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6630" name="Picture 6" descr="http://upload.wikimedia.org/wikipedia/commons/6/6c/Orange_slu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9" y="3829844"/>
            <a:ext cx="2632075" cy="19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Q:\4-HWork\SET\Focus - Professional Development\2012 All Staff PYD Conference\EL Cycl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42"/>
          <a:stretch>
            <a:fillRect/>
          </a:stretch>
        </p:blipFill>
        <p:spPr bwMode="auto">
          <a:xfrm>
            <a:off x="3467100" y="329914"/>
            <a:ext cx="5788867" cy="53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638" y="221381"/>
            <a:ext cx="88488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Experiential Learning</a:t>
            </a:r>
            <a:endParaRPr lang="en-US" sz="2800" b="1" dirty="0">
              <a:latin typeface="Verdana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Experience </a:t>
            </a:r>
            <a:br>
              <a:rPr lang="en-US" sz="2400" dirty="0" smtClean="0">
                <a:latin typeface="Verdana" pitchFamily="34" charset="0"/>
                <a:cs typeface="Verdana"/>
              </a:rPr>
            </a:br>
            <a:r>
              <a:rPr lang="en-US" sz="2400" dirty="0" smtClean="0">
                <a:latin typeface="Verdana" pitchFamily="34" charset="0"/>
                <a:cs typeface="Verdana"/>
              </a:rPr>
              <a:t>(Activity)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Reflect</a:t>
            </a:r>
            <a:br>
              <a:rPr lang="en-US" sz="2400" dirty="0" smtClean="0">
                <a:latin typeface="Verdana" pitchFamily="34" charset="0"/>
                <a:cs typeface="Verdana"/>
              </a:rPr>
            </a:br>
            <a:r>
              <a:rPr lang="en-US" sz="2400" dirty="0" smtClean="0">
                <a:latin typeface="Verdana" pitchFamily="34" charset="0"/>
                <a:cs typeface="Verdana"/>
              </a:rPr>
              <a:t>(Share &amp; Process)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Verdana" pitchFamily="34" charset="0"/>
                <a:cs typeface="Verdana"/>
              </a:rPr>
              <a:t>Apply</a:t>
            </a:r>
            <a:br>
              <a:rPr lang="en-US" sz="2400" dirty="0" smtClean="0">
                <a:latin typeface="Verdana" pitchFamily="34" charset="0"/>
                <a:cs typeface="Verdana"/>
              </a:rPr>
            </a:br>
            <a:r>
              <a:rPr lang="en-US" sz="2400" dirty="0" smtClean="0">
                <a:latin typeface="Verdana" pitchFamily="34" charset="0"/>
                <a:cs typeface="Verdana"/>
              </a:rPr>
              <a:t>(Generalize and Apply)</a:t>
            </a:r>
            <a:br>
              <a:rPr lang="en-US" sz="2400" dirty="0" smtClean="0">
                <a:latin typeface="Verdana" pitchFamily="34" charset="0"/>
                <a:cs typeface="Verdana"/>
              </a:rPr>
            </a:br>
            <a:r>
              <a:rPr lang="en-US" sz="2400" dirty="0" smtClean="0">
                <a:latin typeface="Verdana" pitchFamily="34" charset="0"/>
                <a:cs typeface="Verdana"/>
              </a:rPr>
              <a:t>Connect to real-life.</a:t>
            </a: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4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Further Inquiry … 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Verdana" pitchFamily="34" charset="0"/>
                <a:cs typeface="Verdana"/>
              </a:rPr>
              <a:t>Imagine: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Swamp slugs only exist on a remote island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Potential to provide rich food source to famine stricken areas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Must be quickly transported over water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Few materials to build </a:t>
            </a:r>
            <a:r>
              <a:rPr lang="en-US" sz="2400" dirty="0" smtClean="0">
                <a:latin typeface="Verdana" pitchFamily="34" charset="0"/>
                <a:cs typeface="Verdana"/>
              </a:rPr>
              <a:t>boats</a:t>
            </a:r>
            <a:endParaRPr lang="en-US" sz="2400" dirty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Verdana"/>
              </a:rPr>
              <a:t>At least 20 slugs per trip for survival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 pitchFamily="34" charset="0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4" name="Picture 4" descr="MPj0437247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180" y="3836437"/>
            <a:ext cx="184308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9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5" y="221381"/>
            <a:ext cx="839323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cs typeface="Verdana"/>
              </a:rPr>
              <a:t>Further Inquiry … Swamp Slugs</a:t>
            </a:r>
            <a:endParaRPr lang="en-US" sz="2800" b="1" dirty="0">
              <a:latin typeface="Verdana"/>
              <a:cs typeface="Verdan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Verdana" pitchFamily="34" charset="0"/>
                <a:cs typeface="Verdana"/>
              </a:rPr>
              <a:t>Share the two group experiences.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Share </a:t>
            </a:r>
            <a:r>
              <a:rPr lang="en-US" sz="2000" dirty="0">
                <a:latin typeface="Verdana" pitchFamily="34" charset="0"/>
                <a:cs typeface="Verdana"/>
              </a:rPr>
              <a:t>your </a:t>
            </a:r>
            <a:r>
              <a:rPr lang="en-US" sz="2000" dirty="0" smtClean="0">
                <a:latin typeface="Verdana" pitchFamily="34" charset="0"/>
                <a:cs typeface="Verdana"/>
              </a:rPr>
              <a:t>experience.</a:t>
            </a:r>
            <a:endParaRPr lang="en-US" sz="2000" dirty="0">
              <a:latin typeface="Verdana" pitchFamily="34" charset="0"/>
              <a:cs typeface="Verdana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What did you do to get started?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How did you test your prototype?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cs typeface="Verdana"/>
              </a:rPr>
              <a:t>Did you try other options or change your plans?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itchFamily="34" charset="0"/>
                <a:cs typeface="Verdana"/>
              </a:rPr>
              <a:t>What </a:t>
            </a:r>
            <a:r>
              <a:rPr lang="en-US" sz="2000" dirty="0">
                <a:latin typeface="Verdana" pitchFamily="34" charset="0"/>
                <a:cs typeface="Verdana"/>
              </a:rPr>
              <a:t>did you learn about getting your boat to float?  To carry the minimum number of swamp slugs?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76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7&quot;&gt;&lt;property id=&quot;20148&quot; value=&quot;5&quot;/&gt;&lt;property id=&quot;20300&quot; value=&quot;Slide 1&quot;/&gt;&lt;property id=&quot;20307&quot; value=&quot;256&quot;/&gt;&lt;/object&gt;&lt;object type=&quot;3&quot; unique_id=&quot;10058&quot;&gt;&lt;property id=&quot;20148&quot; value=&quot;5&quot;/&gt;&lt;property id=&quot;20300&quot; value=&quot;Slide 2&quot;/&gt;&lt;property id=&quot;20307&quot; value=&quot;257&quot;/&gt;&lt;/object&gt;&lt;object type=&quot;3&quot; unique_id=&quot;10059&quot;&gt;&lt;property id=&quot;20148&quot; value=&quot;5&quot;/&gt;&lt;property id=&quot;20300&quot; value=&quot;Slide 3&quot;/&gt;&lt;property id=&quot;20307&quot; value=&quot;258&quot;/&gt;&lt;/object&gt;&lt;object type=&quot;3&quot; unique_id=&quot;10060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6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695</Template>
  <TotalTime>2032</TotalTime>
  <Words>867</Words>
  <Application>Microsoft Office PowerPoint</Application>
  <PresentationFormat>On-screen Show (4:3)</PresentationFormat>
  <Paragraphs>240</Paragraphs>
  <Slides>24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Georgia</vt:lpstr>
      <vt:lpstr>Lucida Grande</vt:lpstr>
      <vt:lpstr>Times New Roman</vt:lpstr>
      <vt:lpstr>Verdana</vt:lpstr>
      <vt:lpstr>695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Inquiry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Worker</dc:creator>
  <cp:lastModifiedBy>Steven Worker</cp:lastModifiedBy>
  <cp:revision>185</cp:revision>
  <dcterms:created xsi:type="dcterms:W3CDTF">2010-04-09T16:57:09Z</dcterms:created>
  <dcterms:modified xsi:type="dcterms:W3CDTF">2014-02-01T23:40:09Z</dcterms:modified>
</cp:coreProperties>
</file>